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d35c23a336384ef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79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7" r:id="rId22"/>
    <p:sldId id="281" r:id="rId23"/>
    <p:sldId id="280" r:id="rId24"/>
    <p:sldId id="283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6" r:id="rId33"/>
    <p:sldId id="295" r:id="rId34"/>
    <p:sldId id="290" r:id="rId35"/>
    <p:sldId id="291" r:id="rId36"/>
    <p:sldId id="293" r:id="rId37"/>
    <p:sldId id="294" r:id="rId38"/>
    <p:sldId id="308" r:id="rId39"/>
    <p:sldId id="307" r:id="rId40"/>
    <p:sldId id="309" r:id="rId41"/>
    <p:sldId id="319" r:id="rId42"/>
    <p:sldId id="310" r:id="rId43"/>
    <p:sldId id="311" r:id="rId44"/>
    <p:sldId id="312" r:id="rId45"/>
    <p:sldId id="313" r:id="rId46"/>
    <p:sldId id="314" r:id="rId47"/>
    <p:sldId id="320" r:id="rId48"/>
    <p:sldId id="315" r:id="rId49"/>
    <p:sldId id="316" r:id="rId50"/>
    <p:sldId id="317" r:id="rId51"/>
    <p:sldId id="318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9" r:id="rId86"/>
    <p:sldId id="360" r:id="rId87"/>
    <p:sldId id="357" r:id="rId88"/>
    <p:sldId id="356" r:id="rId89"/>
    <p:sldId id="355" r:id="rId90"/>
    <p:sldId id="358" r:id="rId91"/>
    <p:sldId id="361" r:id="rId92"/>
    <p:sldId id="365" r:id="rId93"/>
    <p:sldId id="362" r:id="rId94"/>
    <p:sldId id="363" r:id="rId95"/>
    <p:sldId id="364" r:id="rId96"/>
    <p:sldId id="298" r:id="rId97"/>
    <p:sldId id="297" r:id="rId98"/>
    <p:sldId id="299" r:id="rId99"/>
    <p:sldId id="300" r:id="rId100"/>
    <p:sldId id="301" r:id="rId101"/>
    <p:sldId id="302" r:id="rId102"/>
    <p:sldId id="303" r:id="rId103"/>
    <p:sldId id="304" r:id="rId104"/>
    <p:sldId id="305" r:id="rId105"/>
    <p:sldId id="306" r:id="rId10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2980F1B-3F2E-0E41-9398-108FF51098EF}">
          <p14:sldIdLst>
            <p14:sldId id="256"/>
            <p14:sldId id="257"/>
            <p14:sldId id="258"/>
            <p14:sldId id="260"/>
            <p14:sldId id="262"/>
            <p14:sldId id="263"/>
            <p14:sldId id="264"/>
            <p14:sldId id="279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8"/>
            <p14:sldId id="277"/>
            <p14:sldId id="281"/>
            <p14:sldId id="280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6"/>
            <p14:sldId id="295"/>
            <p14:sldId id="290"/>
            <p14:sldId id="291"/>
            <p14:sldId id="293"/>
            <p14:sldId id="294"/>
            <p14:sldId id="308"/>
            <p14:sldId id="307"/>
            <p14:sldId id="309"/>
            <p14:sldId id="319"/>
            <p14:sldId id="310"/>
            <p14:sldId id="311"/>
            <p14:sldId id="312"/>
            <p14:sldId id="313"/>
            <p14:sldId id="314"/>
            <p14:sldId id="320"/>
            <p14:sldId id="315"/>
            <p14:sldId id="316"/>
            <p14:sldId id="317"/>
            <p14:sldId id="318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8"/>
            <p14:sldId id="349"/>
            <p14:sldId id="350"/>
            <p14:sldId id="351"/>
            <p14:sldId id="352"/>
            <p14:sldId id="353"/>
            <p14:sldId id="354"/>
            <p14:sldId id="359"/>
            <p14:sldId id="360"/>
            <p14:sldId id="357"/>
            <p14:sldId id="356"/>
            <p14:sldId id="355"/>
            <p14:sldId id="358"/>
            <p14:sldId id="361"/>
            <p14:sldId id="365"/>
            <p14:sldId id="362"/>
            <p14:sldId id="363"/>
            <p14:sldId id="364"/>
            <p14:sldId id="298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4"/>
    <p:restoredTop sz="73103"/>
  </p:normalViewPr>
  <p:slideViewPr>
    <p:cSldViewPr snapToGrid="0" snapToObjects="1">
      <p:cViewPr varScale="1">
        <p:scale>
          <a:sx n="83" d="100"/>
          <a:sy n="83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F6E05-DE4F-F140-AD49-AF29EFE05528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153AF-E386-6A41-A561-79D2B46979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500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1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Efficiency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aspects: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utilization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12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6707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398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1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552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76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61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32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32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72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97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153AF-E386-6A41-A561-79D2B46979C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20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F0A47-1D01-0E4C-9929-6DADC139D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3E473A-45A7-6E45-8723-6A225E299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4D661-08FB-7047-9124-A8C51B2F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7A9EC-C938-EE4A-B4C3-21C4D462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7CF98-8DBA-C943-84BE-4613519B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98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68629-CEF6-D14A-85C4-6732BA5D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CCDB2A-B462-4348-B967-7868B959E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E15D0-B48E-AE4A-A5C6-89F9DFE3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0649E-D257-3F44-B84D-2DA7537A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1A0E42-902A-3643-9268-657D60DB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41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CFBC19-E00E-5946-9438-C65B22291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510431-2304-1A4B-83CD-53DE3E1B2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46E04C-67AD-2B4A-BF39-FF7CF948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E0E8EC-F30A-664F-AC6B-89DDFF0C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D1614-D0E8-4C42-B6BE-58BD623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061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C14A3-16C2-964F-8BB1-AA2A7F51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45F2E-2718-0544-BF46-BD0A29111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CD937-7D9B-0242-BF87-882DE446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9DB91-F470-A943-A555-08C78F2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F0E8-3C97-2B4F-8CD6-2AF722BF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8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DCEB1-6E23-EA4D-A5F1-BC25A778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BDF59E-FBDF-9546-9DB9-4C7CC2C82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136BD-3629-9949-98DF-A9A36791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7020C-BEC9-9B44-B8B6-F97E25EF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518DCD-7DA3-0042-97EC-003BC1C5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21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9BFBD-EC1B-8B47-B67B-DAE0F3B0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E80ED9-5EA2-3744-B962-3B7719D98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124F6-70B9-6A48-B482-5E2F9AD3F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09E421-CCD7-F246-ABA9-F8983FF3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2BD23B-3CC6-244F-8DC7-C25AF16E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FEB78F-5D0D-474A-8BB1-9312122E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525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B66B-0FAA-9E4D-84E7-E4E8E0CD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92C00-D97D-854C-91A0-B2267C1D4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86DB5F-E503-1A4A-A3C2-EA2CA47E0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0CCDCC-6025-6346-8FF3-9A74C4295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341EA1-7D0A-6E48-8DE1-E00E18EBE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EF01FA-611B-DC44-810F-857D5D1A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738D9F-C991-A240-8C6D-F5F574C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5FB782-1500-6447-A313-24EEFC09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56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89BD7-7814-4145-B844-B940E695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556A61-2DD4-544D-B778-44FB446A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BC62A5-FA68-B64C-B4D7-909828C90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0413A2-525C-6940-A391-F72A2F02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21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14DC5E-3F25-3A4B-A209-4D3682B6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B5D6FC-0DAF-6B44-98F0-77CFFA63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A0750E-8ADF-A343-9048-2B15232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15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B6A59-0190-7C4C-AB7A-5CC621FC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AF5EE-29EA-F349-A21D-FAFE44B2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5E8A00-C6D4-7E4C-B5CE-9955E07A4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43AE7-C575-DA48-9198-A0121A748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9C2345-B274-A64D-9DE9-407E1C75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835242-4F1B-2241-823E-5D263432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1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11C4A-2C07-644F-A30F-2246714A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23FA09-77E2-1C43-8FAD-E085676F8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E93D5B-1FE0-B148-8482-EE99618F4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608962-FAEF-4E4D-BA83-5FF90626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E21C2E-AABB-1C4E-BCE5-45856AFE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AAE376-7366-A442-B60A-75B86479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38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9BB5A7-2B63-B947-BCB6-D3908CF29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2A9007-9F98-D244-A813-45DC258DC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4CD63-3532-9343-9D15-AA102EECB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E5C2E-3FE5-574F-8792-8F65CB39E597}" type="datetimeFigureOut">
              <a:rPr kumimoji="1" lang="zh-CN" altLang="en-US" smtClean="0"/>
              <a:t>2019/12/26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36DF51-1332-C34E-B578-090378F94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1AC523-585C-4F48-8CDD-10EADA0BF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913DD-59F3-2042-AE09-C26A697136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962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7BB52-3BFB-EF4C-8E3F-0912512D41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9AC6F7-EB26-9F45-83AB-6CFFE126D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65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D62EE565-85F7-F843-8774-ADFA416E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64249" y="638423"/>
            <a:ext cx="9144000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45667F-574A-4148-B7C9-FAE229A5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66" y="3393525"/>
            <a:ext cx="3722452" cy="28108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19A7F2-07B1-CD48-AE24-5F6CDF6B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66" y="1696762"/>
            <a:ext cx="4740021" cy="14873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3130F9-7F5E-284B-985D-FD4C2488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012" y="923548"/>
            <a:ext cx="4826000" cy="2260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8DA93B-453A-2946-8E0B-694FAA5E2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05" y="3557949"/>
            <a:ext cx="3133253" cy="2545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B80609-DAC6-D740-B271-3957846B9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642" y="3557949"/>
            <a:ext cx="3197736" cy="268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85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8D66B-D9B9-DD4F-9891-E08319943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522" y="1503971"/>
            <a:ext cx="6542477" cy="4824577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1.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influence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each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rebuffering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event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independent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2.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rebuffering is negatively correlated with the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 of streaming videos, 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3.</a:t>
            </a:r>
            <a:r>
              <a:rPr lang="en" altLang="zh-CN" sz="1800" dirty="0"/>
              <a:t> </a:t>
            </a:r>
            <a:r>
              <a:rPr lang="en" altLang="zh-CN" sz="1800" dirty="0" err="1"/>
              <a:t>QoE</a:t>
            </a:r>
            <a:r>
              <a:rPr lang="en" altLang="zh-CN" sz="1800" dirty="0"/>
              <a:t> drop tends to be greater when the presentation quality of the previous chunk is higher 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4.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given a constant presentation quality and a fixed total duration of rebuffering, the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 degrades as the number of rebuffering occurrences increases 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5.</a:t>
            </a:r>
            <a:r>
              <a:rPr kumimoji="1" lang="zh-CN" altLang="en-US" sz="1800" dirty="0"/>
              <a:t> </a:t>
            </a:r>
            <a:r>
              <a:rPr lang="en" altLang="zh-CN" sz="1800" dirty="0"/>
              <a:t>given the same rebuffering duration, videos with higher presentation quality consistently deliver higher overall </a:t>
            </a:r>
            <a:r>
              <a:rPr lang="en" altLang="zh-CN" sz="1800" dirty="0" err="1"/>
              <a:t>QoE</a:t>
            </a:r>
            <a:r>
              <a:rPr lang="en" altLang="zh-CN" sz="1800" dirty="0"/>
              <a:t>, despite the greater penalty for the rebuffering event </a:t>
            </a:r>
          </a:p>
          <a:p>
            <a:endParaRPr kumimoji="1" lang="en-US" altLang="zh-CN" sz="1800" dirty="0"/>
          </a:p>
          <a:p>
            <a:pPr marL="0" indent="0">
              <a:buNone/>
            </a:pP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37116E-30F6-3E43-8761-626B2C96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95873"/>
            <a:ext cx="8506300" cy="808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C639F5-FC50-014D-BD8F-31CA5464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977210"/>
            <a:ext cx="2819053" cy="3831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308C68-36A0-4848-BFD1-9D9439027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2754923"/>
            <a:ext cx="3958716" cy="7179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32CFAF-27D5-C845-8255-FE190B6FD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810" y="3733137"/>
            <a:ext cx="3763857" cy="5538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40E7EB-4421-0041-A00C-C8A9702B3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43" y="4819385"/>
            <a:ext cx="4409969" cy="3794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5B9045-C14F-BD46-B48A-06744695B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93" y="5689733"/>
            <a:ext cx="4194598" cy="45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839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855AEE6-729F-3040-A986-63BB0AEBD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38" y="1813290"/>
            <a:ext cx="2971800" cy="330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B710B2-B812-AC42-8865-E66D3B84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78" y="494722"/>
            <a:ext cx="7142440" cy="6179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5D1C30-FE5D-6C48-86D2-A768FC84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5177"/>
            <a:ext cx="4876800" cy="1054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39C61E-F142-9140-BE53-32D9D6667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8" y="4089591"/>
            <a:ext cx="5283200" cy="520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14D4F3-FAB1-CB48-B5BC-B7892F024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516" y="5295299"/>
            <a:ext cx="5739484" cy="8125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C6F42E-5027-C744-BB46-CAAC0827F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8" y="5193780"/>
            <a:ext cx="6369960" cy="9140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3353901-1A9B-4C4E-BAE0-FA03375B836A}"/>
              </a:ext>
            </a:extLst>
          </p:cNvPr>
          <p:cNvSpPr/>
          <p:nvPr/>
        </p:nvSpPr>
        <p:spPr>
          <a:xfrm>
            <a:off x="5681328" y="137822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NimbusRomNo9L"/>
              </a:rPr>
              <a:t>we first assume that the in- fluence of each quality adaptation event is independent and additive, and only depends on the instantaneous presentation quality </a:t>
            </a:r>
            <a:r>
              <a:rPr lang="en" altLang="zh-CN" dirty="0">
                <a:latin typeface="CMMI10"/>
              </a:rPr>
              <a:t>p</a:t>
            </a:r>
            <a:r>
              <a:rPr lang="en" altLang="zh-CN" dirty="0">
                <a:latin typeface="NimbusRomNo9L"/>
              </a:rPr>
              <a:t>, and the intensity of the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endParaRPr lang="en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AC2F75-95E2-5B42-9B30-FE87D8EF86AF}"/>
              </a:ext>
            </a:extLst>
          </p:cNvPr>
          <p:cNvSpPr/>
          <p:nvPr/>
        </p:nvSpPr>
        <p:spPr>
          <a:xfrm>
            <a:off x="5681328" y="2889172"/>
            <a:ext cx="556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NimbusRomNo9L"/>
              </a:rPr>
              <a:t> </a:t>
            </a:r>
            <a:r>
              <a:rPr lang="en" altLang="zh-CN" dirty="0">
                <a:latin typeface="CMMI10"/>
              </a:rPr>
              <a:t>A </a:t>
            </a:r>
            <a:r>
              <a:rPr lang="en" altLang="zh-CN" dirty="0">
                <a:latin typeface="NimbusRomNo9L"/>
              </a:rPr>
              <a:t>must have the same sign as the quality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endParaRPr lang="en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6E5609-0BAE-DB43-904D-633F2E46E13C}"/>
              </a:ext>
            </a:extLst>
          </p:cNvPr>
          <p:cNvSpPr/>
          <p:nvPr/>
        </p:nvSpPr>
        <p:spPr>
          <a:xfrm>
            <a:off x="5681328" y="36573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NimbusRomNo9L"/>
              </a:rPr>
              <a:t>the relationship between the </a:t>
            </a:r>
            <a:r>
              <a:rPr lang="en" altLang="zh-CN" dirty="0" err="1">
                <a:latin typeface="NimbusRomNo9L"/>
              </a:rPr>
              <a:t>QoE</a:t>
            </a:r>
            <a:r>
              <a:rPr lang="en" altLang="zh-CN" dirty="0">
                <a:latin typeface="NimbusRomNo9L"/>
              </a:rPr>
              <a:t> adjustment </a:t>
            </a:r>
            <a:r>
              <a:rPr lang="en" altLang="zh-CN" dirty="0">
                <a:latin typeface="CMMI10"/>
              </a:rPr>
              <a:t>A </a:t>
            </a:r>
            <a:r>
              <a:rPr lang="en" altLang="zh-CN" dirty="0">
                <a:latin typeface="NimbusRomNo9L"/>
              </a:rPr>
              <a:t>and the intensity of quality adaptation </a:t>
            </a:r>
            <a:r>
              <a:rPr lang="en" altLang="zh-CN" dirty="0">
                <a:latin typeface="CMR10"/>
              </a:rPr>
              <a:t>∆</a:t>
            </a:r>
            <a:r>
              <a:rPr lang="en" altLang="zh-CN" dirty="0">
                <a:latin typeface="CMMI10"/>
              </a:rPr>
              <a:t>p </a:t>
            </a:r>
            <a:r>
              <a:rPr lang="en" altLang="zh-CN" dirty="0">
                <a:latin typeface="NimbusRomNo9L"/>
              </a:rPr>
              <a:t>indicates that subjects tend to give greater </a:t>
            </a:r>
            <a:r>
              <a:rPr lang="en" altLang="zh-CN" dirty="0" err="1">
                <a:latin typeface="NimbusRomNo9L"/>
              </a:rPr>
              <a:t>QoE</a:t>
            </a:r>
            <a:r>
              <a:rPr lang="en" altLang="zh-CN" dirty="0">
                <a:latin typeface="NimbusRomNo9L"/>
              </a:rPr>
              <a:t> penalty or reward when quality drops or improves by a greater amount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7671045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FA837D-C2D4-7047-BC48-967AB9A1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833438"/>
            <a:ext cx="5113867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780B83-8064-DD44-9D36-0B4E2C79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" y="1860550"/>
            <a:ext cx="4165600" cy="393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EC62BC-888E-394A-936C-273576AE9A5E}"/>
              </a:ext>
            </a:extLst>
          </p:cNvPr>
          <p:cNvSpPr txBox="1"/>
          <p:nvPr/>
        </p:nvSpPr>
        <p:spPr>
          <a:xfrm rot="10800000" flipV="1">
            <a:off x="1229710" y="2612276"/>
            <a:ext cx="9301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zh-CN" sz="2800" dirty="0"/>
              <a:t>The presentation quality model should provide meaningful and consistent </a:t>
            </a:r>
            <a:r>
              <a:rPr lang="en" altLang="zh-CN" sz="2800" dirty="0" err="1"/>
              <a:t>QoE</a:t>
            </a:r>
            <a:r>
              <a:rPr lang="en" altLang="zh-CN" sz="2800" dirty="0"/>
              <a:t> predictions across video contents, video resolutions, and viewing conditions/devices.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0F3324-157A-5148-A948-AE35D0E6705A}"/>
              </a:ext>
            </a:extLst>
          </p:cNvPr>
          <p:cNvSpPr txBox="1"/>
          <p:nvPr/>
        </p:nvSpPr>
        <p:spPr>
          <a:xfrm>
            <a:off x="1229710" y="4477407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/>
              <a:t>SSIMplus</a:t>
            </a:r>
            <a:endParaRPr kumimoji="1"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D1B5E4-C129-C548-B539-DE4BC09ABBE0}"/>
              </a:ext>
            </a:extLst>
          </p:cNvPr>
          <p:cNvSpPr txBox="1"/>
          <p:nvPr/>
        </p:nvSpPr>
        <p:spPr>
          <a:xfrm>
            <a:off x="3481936" y="4477407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VMAF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737428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3F8CCF-BC9D-5F41-8D1B-8C32D8865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952" y="1214163"/>
            <a:ext cx="6083300" cy="3327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D93172-4ECF-3E4A-A525-8FBB2599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2" y="525366"/>
            <a:ext cx="5523628" cy="5151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97044F-0C97-474C-88F3-7A0FE1B0C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252" y="3153155"/>
            <a:ext cx="4406900" cy="5207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FDF11C-AD79-E64C-AB1F-9288B2838A38}"/>
              </a:ext>
            </a:extLst>
          </p:cNvPr>
          <p:cNvSpPr txBox="1"/>
          <p:nvPr/>
        </p:nvSpPr>
        <p:spPr>
          <a:xfrm>
            <a:off x="6693995" y="1040523"/>
            <a:ext cx="41553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CN" sz="2400" dirty="0"/>
              <a:t>Linear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approximation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/>
              <a:t>Discretization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 err="1"/>
              <a:t>Vecterization</a:t>
            </a:r>
            <a:endParaRPr kumimoji="1" lang="en-US" altLang="zh-CN" sz="2400" dirty="0"/>
          </a:p>
          <a:p>
            <a:pPr marL="457200" indent="-457200">
              <a:buAutoNum type="arabicPeriod"/>
            </a:pPr>
            <a:r>
              <a:rPr kumimoji="1" lang="en-US" altLang="zh-CN" sz="2400" dirty="0"/>
              <a:t>Smoothness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Function</a:t>
            </a:r>
          </a:p>
          <a:p>
            <a:pPr marL="914400" lvl="1" indent="-457200">
              <a:buAutoNum type="arabicPeriod"/>
            </a:pPr>
            <a:r>
              <a:rPr kumimoji="1" lang="en-US" altLang="zh-CN" sz="2400" dirty="0"/>
              <a:t>Smoothness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regulation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204A3-461C-1145-948E-E298220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31" y="3888288"/>
            <a:ext cx="2006600" cy="45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B1355C-DB80-E04E-AED9-855A91E3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80" y="4506444"/>
            <a:ext cx="5702300" cy="1155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1A9CF-0012-254D-933C-FD2F34488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23" y="5163340"/>
            <a:ext cx="4083954" cy="9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7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C4EF03-3D13-B546-B87C-F696DA98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28" y="731125"/>
            <a:ext cx="4953000" cy="57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90ABCF-2825-0B4D-A48B-8EB50F2E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69" y="1651657"/>
            <a:ext cx="4699000" cy="62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1F8C9C-BA39-EA4A-B10F-FA93C4745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78" y="2446283"/>
            <a:ext cx="2095500" cy="60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B90FDB-39AB-4B47-911C-996E7F677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338" y="1651657"/>
            <a:ext cx="5943600" cy="1282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5918A6-A67B-A249-9EEB-C882283CE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112" y="3608990"/>
            <a:ext cx="3213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33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C152-7BA1-7641-B4C7-08EF6BA3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1E688C-AB1F-EC40-945E-7BEC0358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90" y="1401807"/>
            <a:ext cx="8923282" cy="516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0C2663C-6104-6C46-A4E5-B6DE1A2D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12" y="2248847"/>
            <a:ext cx="11823700" cy="1231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C7B8B8-570E-264C-A8D1-6E306356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3727450"/>
            <a:ext cx="9207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9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D55E5-0D39-A949-BAC4-ED956803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sz="3200" dirty="0"/>
              <a:t>First, rule-based user assignment cannot reflect the dynamics of the network performance </a:t>
            </a:r>
          </a:p>
          <a:p>
            <a:pPr lvl="1"/>
            <a:r>
              <a:rPr lang="en-US" altLang="zh-CN" sz="2800" dirty="0"/>
              <a:t>O</a:t>
            </a:r>
            <a:r>
              <a:rPr lang="en" altLang="zh-CN" sz="2800" dirty="0"/>
              <a:t>n</a:t>
            </a:r>
            <a:r>
              <a:rPr lang="en-US" altLang="zh-CN" sz="2800" dirty="0" err="1"/>
              <a:t>ly</a:t>
            </a:r>
            <a:r>
              <a:rPr lang="zh-CN" altLang="en-US" sz="2800" dirty="0"/>
              <a:t> </a:t>
            </a:r>
            <a:r>
              <a:rPr lang="en-US" altLang="zh-CN" sz="2800" dirty="0"/>
              <a:t>according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user’s</a:t>
            </a:r>
            <a:r>
              <a:rPr lang="zh-CN" altLang="en-US" sz="2800" dirty="0"/>
              <a:t> </a:t>
            </a:r>
            <a:r>
              <a:rPr lang="en-US" altLang="zh-CN" sz="2800" dirty="0"/>
              <a:t>location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hosting</a:t>
            </a:r>
            <a:r>
              <a:rPr lang="zh-CN" altLang="en-US" sz="2800" dirty="0"/>
              <a:t> </a:t>
            </a:r>
            <a:r>
              <a:rPr lang="en-US" altLang="zh-CN" sz="2800" dirty="0"/>
              <a:t>ISP.</a:t>
            </a:r>
            <a:endParaRPr lang="en" altLang="zh-CN" sz="2800" dirty="0"/>
          </a:p>
          <a:p>
            <a:r>
              <a:rPr lang="en" altLang="zh-CN" sz="3200" dirty="0"/>
              <a:t>Second, </a:t>
            </a:r>
            <a:r>
              <a:rPr lang="en" altLang="zh-CN" sz="3200" dirty="0" err="1"/>
              <a:t>QoE</a:t>
            </a:r>
            <a:r>
              <a:rPr lang="en" altLang="zh-CN" sz="3200" dirty="0"/>
              <a:t> in video streaming is affected by a variety of factors, including non-QoS factors. </a:t>
            </a:r>
          </a:p>
          <a:p>
            <a:pPr lvl="1"/>
            <a:r>
              <a:rPr lang="en-US" altLang="zh-CN" sz="2800" dirty="0"/>
              <a:t>QoS</a:t>
            </a:r>
            <a:r>
              <a:rPr lang="zh-CN" altLang="en-US" sz="2800" dirty="0"/>
              <a:t> </a:t>
            </a:r>
            <a:r>
              <a:rPr lang="en-US" altLang="zh-CN" sz="2800" dirty="0"/>
              <a:t>metrics:</a:t>
            </a:r>
            <a:r>
              <a:rPr lang="zh-CN" altLang="en-US" sz="2800" dirty="0"/>
              <a:t> </a:t>
            </a:r>
            <a:r>
              <a:rPr lang="en-US" altLang="zh-CN" sz="2800" dirty="0"/>
              <a:t>buffering</a:t>
            </a:r>
            <a:r>
              <a:rPr lang="zh-CN" altLang="en-US" sz="2800" dirty="0"/>
              <a:t> </a:t>
            </a:r>
            <a:r>
              <a:rPr lang="en-US" altLang="zh-CN" sz="2800" dirty="0"/>
              <a:t>ratio/rendering</a:t>
            </a:r>
            <a:r>
              <a:rPr lang="zh-CN" altLang="en-US" sz="2800" dirty="0"/>
              <a:t> </a:t>
            </a:r>
            <a:r>
              <a:rPr lang="en-US" altLang="zh-CN" sz="2800" dirty="0"/>
              <a:t>quality</a:t>
            </a:r>
          </a:p>
          <a:p>
            <a:pPr lvl="1"/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characteristics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behaviors</a:t>
            </a:r>
          </a:p>
          <a:p>
            <a:r>
              <a:rPr lang="en-US" altLang="zh-CN" sz="3200" dirty="0" err="1"/>
              <a:t>QoE</a:t>
            </a:r>
            <a:r>
              <a:rPr lang="en-US" altLang="zh-CN" sz="3200" dirty="0"/>
              <a:t>-Aware</a:t>
            </a:r>
            <a:r>
              <a:rPr lang="zh-CN" altLang="en-US" sz="3200" dirty="0"/>
              <a:t> </a:t>
            </a:r>
            <a:r>
              <a:rPr lang="en-US" altLang="zh-CN" sz="3200" dirty="0"/>
              <a:t>CDN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mapping</a:t>
            </a:r>
            <a:r>
              <a:rPr lang="zh-CN" altLang="en-US" sz="3200" dirty="0"/>
              <a:t> </a:t>
            </a:r>
            <a:r>
              <a:rPr lang="en-US" altLang="zh-CN" sz="3200" dirty="0"/>
              <a:t>strategy.</a:t>
            </a:r>
            <a:r>
              <a:rPr lang="zh-CN" altLang="en-US" sz="3200" dirty="0"/>
              <a:t> </a:t>
            </a:r>
            <a:endParaRPr lang="en" altLang="zh-CN" sz="32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2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D55E5-0D39-A949-BAC4-ED956803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705" y="1443459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Data-driven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mapping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0FC31-3F91-3E40-BB05-3CEE84C3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0" y="2025651"/>
            <a:ext cx="4089400" cy="2463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64700E-874C-654E-9DA5-EC4F9731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67" y="1903294"/>
            <a:ext cx="3106530" cy="246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90EF14-89D6-2B4C-A5B4-2CFEADFF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702" y="2091743"/>
            <a:ext cx="2913032" cy="21401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E831E7-2673-E54E-AC0C-118354B03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79" y="4489451"/>
            <a:ext cx="5410200" cy="469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312EAF-EC2C-BE4E-82FA-9C06A3022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52" y="4540251"/>
            <a:ext cx="1511300" cy="368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82DB01-55F8-144A-B2BD-73445C7B524D}"/>
              </a:ext>
            </a:extLst>
          </p:cNvPr>
          <p:cNvSpPr txBox="1"/>
          <p:nvPr/>
        </p:nvSpPr>
        <p:spPr>
          <a:xfrm>
            <a:off x="6151432" y="5547821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Engagement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divided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parts: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high/low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A58DEC-2DB7-724D-A1DC-2871EF1DC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96" y="5181435"/>
            <a:ext cx="4025630" cy="147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1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75A0F-4201-5741-9BDA-2584EEF8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3569"/>
            <a:ext cx="5318058" cy="3466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85CA83-C2ED-034E-A0C3-96F90D17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41" y="1879267"/>
            <a:ext cx="4534440" cy="369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5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162C-6675-B742-888C-1E555DBF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D8FB11-2A61-164A-89B6-8BE0D4A63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298" y="2067145"/>
            <a:ext cx="10515600" cy="25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43D26A-5524-7643-B0DD-1E1FE9AD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89" y="2519194"/>
            <a:ext cx="9626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1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00389-99F9-6C45-9274-ABE7EAAE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EAF79B-E6C3-C542-995F-74B2C9390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1940" y="949132"/>
            <a:ext cx="4393971" cy="29613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4E895A-17F6-4042-ABD5-B41111860D6B}"/>
              </a:ext>
            </a:extLst>
          </p:cNvPr>
          <p:cNvSpPr txBox="1"/>
          <p:nvPr/>
        </p:nvSpPr>
        <p:spPr>
          <a:xfrm>
            <a:off x="1029781" y="2056686"/>
            <a:ext cx="37898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Service: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K-means: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Client: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ELASTIC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32F37E-D97A-8E4A-A254-E2E87E73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32316"/>
            <a:ext cx="4140200" cy="1739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F60BFF-D435-2A4C-BEC2-4C3EB5AA2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321" y="2649716"/>
            <a:ext cx="2184400" cy="482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A9D970-6D20-7D45-9B21-06727E224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10519"/>
            <a:ext cx="4045085" cy="2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F45D7A-16F7-804F-B664-9991C5734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32709"/>
            <a:ext cx="10515600" cy="21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8831BC-9927-BD40-B80E-24011C68C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08" y="970841"/>
            <a:ext cx="4760660" cy="4530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9D714F-8F65-9648-88DF-0E24B01D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1" y="406638"/>
            <a:ext cx="5676900" cy="250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81268D-B2AA-DA48-AB83-417BE9DCB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68" y="2908538"/>
            <a:ext cx="3367317" cy="2703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A770D4-8282-9C41-AA3A-F87EB4505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85" y="3151763"/>
            <a:ext cx="2917326" cy="19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6951-F0D9-6744-A88E-AE94E69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CF57A-C492-5C41-8534-F48B3A7B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dirty="0"/>
              <a:t>Heterogeneity</a:t>
            </a:r>
          </a:p>
          <a:p>
            <a:pPr lvl="1"/>
            <a:r>
              <a:rPr kumimoji="1" lang="en-US" altLang="zh-CN" dirty="0"/>
              <a:t>U</a:t>
            </a:r>
            <a:r>
              <a:rPr kumimoji="1" lang="en" altLang="zh-CN" dirty="0" err="1"/>
              <a:t>ser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(delay,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stalling,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bitrate),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</a:t>
            </a:r>
          </a:p>
          <a:p>
            <a:pPr lvl="1"/>
            <a:r>
              <a:rPr kumimoji="1" lang="en-US" altLang="zh-CN" dirty="0"/>
              <a:t>CDN:</a:t>
            </a:r>
          </a:p>
          <a:p>
            <a:pPr lvl="2"/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</a:p>
          <a:p>
            <a:r>
              <a:rPr kumimoji="1" lang="en-US" altLang="zh-CN" dirty="0"/>
              <a:t>Performance</a:t>
            </a:r>
          </a:p>
          <a:p>
            <a:pPr lvl="1"/>
            <a:r>
              <a:rPr kumimoji="1" lang="en-US" altLang="zh-CN" dirty="0"/>
              <a:t>Fine-grained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</a:p>
          <a:p>
            <a:r>
              <a:rPr kumimoji="1" lang="en-US" altLang="zh-CN" dirty="0"/>
              <a:t>Costs</a:t>
            </a:r>
          </a:p>
          <a:p>
            <a:pPr lvl="1"/>
            <a:r>
              <a:rPr kumimoji="1" lang="en-US" altLang="zh-CN" dirty="0"/>
              <a:t>Additional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trade-off</a:t>
            </a:r>
          </a:p>
        </p:txBody>
      </p:sp>
    </p:spTree>
    <p:extLst>
      <p:ext uri="{BB962C8B-B14F-4D97-AF65-F5344CB8AC3E}">
        <p14:creationId xmlns:p14="http://schemas.microsoft.com/office/powerpoint/2010/main" val="57738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090367-9B05-FA4B-8B64-138BA3958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7514" y="865139"/>
            <a:ext cx="4148519" cy="31365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F6559E-BC64-6B4B-8C95-1B467923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0" y="865139"/>
            <a:ext cx="3589777" cy="28896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033CE9-DE74-9E45-9444-83E614FD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54" y="865139"/>
            <a:ext cx="3697260" cy="29761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7698C1-6347-E643-8909-8C4CB4A73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40" y="3841261"/>
            <a:ext cx="3844452" cy="2854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3C4A06-4505-EE46-BE91-EFB02526A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426" y="3841261"/>
            <a:ext cx="3570916" cy="27903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1F78A8-3716-0D4F-94CA-BFE727D81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463" y="4001661"/>
            <a:ext cx="3593570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6951-F0D9-6744-A88E-AE94E69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CF57A-C492-5C41-8534-F48B3A7B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FF0000"/>
                </a:solidFill>
              </a:rPr>
              <a:t>Heterogeneity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sensitivity</a:t>
            </a:r>
            <a:endParaRPr lang="en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/>
              <a:t>U</a:t>
            </a:r>
            <a:r>
              <a:rPr kumimoji="1" lang="en" altLang="zh-CN" dirty="0" err="1"/>
              <a:t>ser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(delay,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stalling,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bitrate),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</a:t>
            </a:r>
          </a:p>
          <a:p>
            <a:pPr lvl="1"/>
            <a:r>
              <a:rPr kumimoji="1" lang="en-US" altLang="zh-CN" dirty="0"/>
              <a:t>CDN:</a:t>
            </a:r>
          </a:p>
          <a:p>
            <a:pPr lvl="2"/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pPr lvl="2"/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</a:p>
          <a:p>
            <a:r>
              <a:rPr kumimoji="1" lang="en-US" altLang="zh-CN" dirty="0" err="1"/>
              <a:t>QoE</a:t>
            </a:r>
            <a:endParaRPr kumimoji="1" lang="en-US" altLang="zh-CN" dirty="0"/>
          </a:p>
          <a:p>
            <a:r>
              <a:rPr kumimoji="1" lang="en-US" altLang="zh-CN" dirty="0"/>
              <a:t>Data</a:t>
            </a:r>
          </a:p>
          <a:p>
            <a:pPr lvl="1"/>
            <a:r>
              <a:rPr kumimoji="1" lang="en-US" altLang="zh-CN" dirty="0"/>
              <a:t>Internship</a:t>
            </a:r>
          </a:p>
        </p:txBody>
      </p:sp>
    </p:spTree>
    <p:extLst>
      <p:ext uri="{BB962C8B-B14F-4D97-AF65-F5344CB8AC3E}">
        <p14:creationId xmlns:p14="http://schemas.microsoft.com/office/powerpoint/2010/main" val="800381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Discussion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2019/10/31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74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09346-9A0D-4C4F-877D-6807A20B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EC813-EEDF-3045-B6B9-E0AADA14D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TOMM: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extension</a:t>
            </a:r>
          </a:p>
          <a:p>
            <a:pPr lvl="1"/>
            <a:r>
              <a:rPr kumimoji="1" lang="en-US" altLang="zh-CN" dirty="0"/>
              <a:t>Enhancing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cls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light-weight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interpretable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</a:p>
          <a:p>
            <a:pPr lvl="2"/>
            <a:r>
              <a:rPr kumimoji="1" lang="en-US" altLang="zh-CN" dirty="0"/>
              <a:t>1)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</a:t>
            </a:r>
          </a:p>
          <a:p>
            <a:pPr lvl="2"/>
            <a:r>
              <a:rPr kumimoji="1" lang="en-US" altLang="zh-CN" dirty="0"/>
              <a:t>2)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long-term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</a:t>
            </a:r>
          </a:p>
          <a:p>
            <a:pPr lvl="2"/>
            <a:r>
              <a:rPr kumimoji="1" lang="en-US" altLang="zh-CN" dirty="0"/>
              <a:t>3)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interpretable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(trouble-shooting)</a:t>
            </a:r>
          </a:p>
          <a:p>
            <a:pPr lvl="2"/>
            <a:r>
              <a:rPr kumimoji="1" lang="en-US" altLang="zh-CN" dirty="0"/>
              <a:t>3)</a:t>
            </a:r>
            <a:r>
              <a:rPr kumimoji="1" lang="zh-CN" altLang="en-US" dirty="0"/>
              <a:t> </a:t>
            </a:r>
            <a:r>
              <a:rPr kumimoji="1" lang="en-US" altLang="zh-CN" dirty="0"/>
              <a:t>light-weight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time,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fine-grained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 </a:t>
            </a:r>
            <a:r>
              <a:rPr kumimoji="1" lang="en-US" altLang="zh-CN" dirty="0"/>
              <a:t>(Recycle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ICME)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en-US" altLang="zh-CN" dirty="0"/>
              <a:t>-Aware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Modeling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533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Thoughts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2019/11/07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26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I’ve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664B27-6DA6-CB4A-92F9-F0F665202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16" y="1894055"/>
            <a:ext cx="7858329" cy="82969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kumimoji="1" lang="en-US" altLang="zh-CN" sz="3600" dirty="0"/>
              <a:t>1.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TOMM:</a:t>
            </a:r>
            <a:r>
              <a:rPr kumimoji="1" lang="zh-CN" altLang="en-US" sz="3600" dirty="0"/>
              <a:t> </a:t>
            </a:r>
            <a:r>
              <a:rPr kumimoji="1" lang="en-US" altLang="zh-CN" sz="3200" dirty="0"/>
              <a:t>Keep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writing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&amp;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experiments</a:t>
            </a:r>
          </a:p>
          <a:p>
            <a:pPr marL="914400" lvl="2" indent="0">
              <a:buNone/>
            </a:pPr>
            <a:endParaRPr kumimoji="1" lang="en-US" altLang="zh-CN" sz="3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8AB3CAA-4FB8-6344-B8A7-DF6641A35F1B}"/>
              </a:ext>
            </a:extLst>
          </p:cNvPr>
          <p:cNvSpPr txBox="1">
            <a:spLocks/>
          </p:cNvSpPr>
          <p:nvPr/>
        </p:nvSpPr>
        <p:spPr>
          <a:xfrm>
            <a:off x="351816" y="3617438"/>
            <a:ext cx="13072353" cy="284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kumimoji="1" lang="en-US" altLang="zh-CN" sz="2800" dirty="0"/>
          </a:p>
          <a:p>
            <a:pPr marL="457200" lvl="1" indent="0">
              <a:buNone/>
            </a:pP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14313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557C5-817C-8B48-B135-A126C999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9" y="2602487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 err="1"/>
              <a:t>QoE</a:t>
            </a:r>
            <a:r>
              <a:rPr kumimoji="1" lang="en-US" altLang="zh-CN" dirty="0"/>
              <a:t>-Aware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973E30-D06D-7741-8F14-B98FEAC4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32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B32A47-8071-344D-B4C4-DEE6E389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dynamics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CDN/Users</a:t>
            </a:r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requirements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users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heterogeneous</a:t>
            </a:r>
          </a:p>
          <a:p>
            <a:pPr lvl="1"/>
            <a:r>
              <a:rPr lang="en-US" altLang="zh-CN" sz="2800" dirty="0"/>
              <a:t>Scheduling</a:t>
            </a:r>
            <a:r>
              <a:rPr lang="zh-CN" altLang="en-US" sz="2800" dirty="0"/>
              <a:t> </a:t>
            </a:r>
            <a:r>
              <a:rPr lang="en-US" altLang="zh-CN" sz="2800" dirty="0"/>
              <a:t>requests</a:t>
            </a:r>
            <a:r>
              <a:rPr lang="zh-CN" altLang="en-US" sz="2800" dirty="0"/>
              <a:t> </a:t>
            </a:r>
            <a:r>
              <a:rPr lang="en-US" altLang="zh-CN" sz="2800" dirty="0"/>
              <a:t>based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preference.</a:t>
            </a:r>
            <a:r>
              <a:rPr lang="zh-CN" altLang="en-US" sz="2800" dirty="0"/>
              <a:t> </a:t>
            </a:r>
            <a:r>
              <a:rPr lang="en-US" altLang="zh-CN" sz="2800" dirty="0"/>
              <a:t>Fine-grained</a:t>
            </a:r>
            <a:r>
              <a:rPr lang="zh-CN" altLang="en-US" sz="2800" dirty="0"/>
              <a:t> </a:t>
            </a:r>
            <a:r>
              <a:rPr lang="en-US" altLang="zh-CN" sz="2800" dirty="0"/>
              <a:t>scheduling</a:t>
            </a:r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endParaRPr lang="en-US" altLang="zh-CN" sz="2800" dirty="0"/>
          </a:p>
          <a:p>
            <a:pPr lvl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866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C9CF0-3B83-2343-9512-15F969C5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23444-44FB-D946-88F2-16598B46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preference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CDN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performance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dynamic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variant)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co-related</a:t>
            </a:r>
          </a:p>
          <a:p>
            <a:pPr lvl="1"/>
            <a:r>
              <a:rPr kumimoji="1" lang="en-US" altLang="zh-CN" sz="2800" dirty="0"/>
              <a:t>Among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</a:p>
          <a:p>
            <a:pPr lvl="1"/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remaining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viewers</a:t>
            </a:r>
          </a:p>
          <a:p>
            <a:pPr marL="0" indent="0">
              <a:buNone/>
            </a:pP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2970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8FABA-8029-6D47-937C-BFBB44B0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A7700-E88C-7A46-933F-1D0B2B96F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Two-step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Scheduling:</a:t>
            </a:r>
          </a:p>
          <a:p>
            <a:pPr lvl="1"/>
            <a:r>
              <a:rPr kumimoji="1" lang="zh-CN" altLang="en-US" sz="3200" dirty="0"/>
              <a:t> </a:t>
            </a:r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preference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modeling</a:t>
            </a:r>
          </a:p>
          <a:p>
            <a:pPr lvl="2"/>
            <a:r>
              <a:rPr kumimoji="1" lang="en-US" altLang="zh-CN" sz="2800" dirty="0"/>
              <a:t>FM</a:t>
            </a:r>
          </a:p>
          <a:p>
            <a:pPr lvl="2"/>
            <a:r>
              <a:rPr kumimoji="1" lang="en-US" altLang="zh-CN" sz="2800" dirty="0"/>
              <a:t>…</a:t>
            </a:r>
          </a:p>
          <a:p>
            <a:pPr lvl="1"/>
            <a:r>
              <a:rPr kumimoji="1" lang="zh-CN" altLang="en-US" sz="3200" dirty="0"/>
              <a:t> </a:t>
            </a:r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Sequential/distributed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scheduling</a:t>
            </a:r>
          </a:p>
          <a:p>
            <a:pPr lvl="2"/>
            <a:r>
              <a:rPr kumimoji="1" lang="en-US" altLang="zh-CN" sz="2800" dirty="0"/>
              <a:t>RL-based: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state/action/reward</a:t>
            </a:r>
          </a:p>
          <a:p>
            <a:pPr lvl="2"/>
            <a:r>
              <a:rPr kumimoji="1" lang="en-US" altLang="zh-CN" sz="2800" dirty="0"/>
              <a:t>Scheduling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without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considering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influence,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except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when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CDN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provider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its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performance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change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point.</a:t>
            </a:r>
          </a:p>
          <a:p>
            <a:pPr lvl="2"/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6439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34643-41BB-EA4C-89BE-84BF27A3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D57FC2-D5BA-0F4B-AF22-39E51F2ED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542629" y="1513390"/>
            <a:ext cx="3263503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9371D3-C47B-9D46-A715-DFD1D224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28615" y="1413633"/>
            <a:ext cx="3293887" cy="43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3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1748E9-3B63-924F-AC57-9BB481A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18" y="815442"/>
            <a:ext cx="9220780" cy="52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56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23" y="2701114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Thoughts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2019/11/07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634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B82AD-7FB7-9747-940B-9119414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B32A47-8071-344D-B4C4-DEE6E389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dynamics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CDN/Users</a:t>
            </a:r>
          </a:p>
          <a:p>
            <a:r>
              <a:rPr lang="en-US" altLang="zh-CN" sz="3600" dirty="0"/>
              <a:t>2.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requirements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different</a:t>
            </a:r>
            <a:r>
              <a:rPr lang="zh-CN" altLang="en-US" sz="3600" dirty="0"/>
              <a:t> </a:t>
            </a:r>
            <a:r>
              <a:rPr lang="en-US" altLang="zh-CN" sz="3600" dirty="0"/>
              <a:t>users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heterogeneous</a:t>
            </a:r>
          </a:p>
          <a:p>
            <a:pPr lvl="1"/>
            <a:r>
              <a:rPr lang="en-US" altLang="zh-CN" sz="3200" dirty="0"/>
              <a:t>Scheduling</a:t>
            </a:r>
            <a:r>
              <a:rPr lang="zh-CN" altLang="en-US" sz="3200" dirty="0"/>
              <a:t> </a:t>
            </a:r>
            <a:r>
              <a:rPr lang="en-US" altLang="zh-CN" sz="3200" dirty="0"/>
              <a:t>requests</a:t>
            </a:r>
            <a:r>
              <a:rPr lang="zh-CN" altLang="en-US" sz="3200" dirty="0"/>
              <a:t> </a:t>
            </a:r>
            <a:r>
              <a:rPr lang="en-US" altLang="zh-CN" sz="3200" dirty="0"/>
              <a:t>based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preference.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en-US" altLang="zh-CN" sz="3600" dirty="0"/>
              <a:t>3.</a:t>
            </a:r>
            <a:r>
              <a:rPr lang="zh-CN" altLang="en-US" sz="3600" dirty="0"/>
              <a:t> </a:t>
            </a:r>
            <a:r>
              <a:rPr lang="en-US" altLang="zh-CN" sz="3600" dirty="0"/>
              <a:t>Fine-grained</a:t>
            </a:r>
            <a:r>
              <a:rPr lang="zh-CN" altLang="en-US" sz="3600" dirty="0"/>
              <a:t> </a:t>
            </a:r>
            <a:r>
              <a:rPr lang="en-US" altLang="zh-CN" sz="3600" dirty="0"/>
              <a:t>scheduling.</a:t>
            </a:r>
          </a:p>
          <a:p>
            <a:pPr marL="0" indent="0">
              <a:buNone/>
            </a:pPr>
            <a:endParaRPr lang="en-US" altLang="zh-CN" sz="3200" dirty="0"/>
          </a:p>
          <a:p>
            <a:pPr lvl="1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3012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9ED6B-3A85-1F43-A977-F708441E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AD5FE-780D-A74A-8D6D-82223BBB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(multi-factor)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CDN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(temporal,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workload-related)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co-related</a:t>
            </a:r>
          </a:p>
          <a:p>
            <a:pPr lvl="1"/>
            <a:r>
              <a:rPr kumimoji="1" lang="en-US" altLang="zh-CN" sz="2800" dirty="0"/>
              <a:t>Among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global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</a:t>
            </a:r>
          </a:p>
          <a:p>
            <a:pPr lvl="1"/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comers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remaining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viewers: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two-step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client-based: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Real-time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scheduling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unacceptable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due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large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number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overhead/</a:t>
            </a:r>
          </a:p>
          <a:p>
            <a:r>
              <a:rPr kumimoji="1" lang="en-US" altLang="zh-CN" sz="3200" dirty="0"/>
              <a:t>5.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Server-based: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Computation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overhead</a:t>
            </a:r>
          </a:p>
          <a:p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69069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9983A-7E2C-3947-BEB7-B805664F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D780F-DB46-B24D-95E3-B952D23AF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Two-step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scheduling</a:t>
            </a:r>
          </a:p>
          <a:p>
            <a:pPr lvl="1"/>
            <a:r>
              <a:rPr kumimoji="1" lang="en-US" altLang="zh-CN" sz="3200" dirty="0"/>
              <a:t>Modeling</a:t>
            </a:r>
            <a:endParaRPr kumimoji="1" lang="en-US" altLang="zh-CN" sz="3600" dirty="0"/>
          </a:p>
          <a:p>
            <a:pPr lvl="2"/>
            <a:r>
              <a:rPr kumimoji="1" lang="en-US" altLang="zh-CN" sz="2800" dirty="0"/>
              <a:t>User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modeling:</a:t>
            </a:r>
            <a:r>
              <a:rPr kumimoji="1" lang="zh-CN" altLang="en-US" sz="2800" dirty="0"/>
              <a:t> 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1)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Measurement</a:t>
            </a:r>
            <a:r>
              <a:rPr kumimoji="1" lang="zh-CN" altLang="en-US" sz="2600" dirty="0"/>
              <a:t>  </a:t>
            </a:r>
            <a:r>
              <a:rPr kumimoji="1" lang="en-US" altLang="zh-CN" sz="2400" dirty="0"/>
              <a:t>2)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FM-based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preference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modeling</a:t>
            </a:r>
          </a:p>
          <a:p>
            <a:pPr lvl="2"/>
            <a:r>
              <a:rPr kumimoji="1" lang="en-US" altLang="zh-CN" sz="2400" dirty="0"/>
              <a:t>CDN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performance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modeling: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temporal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workload-related</a:t>
            </a:r>
          </a:p>
          <a:p>
            <a:pPr lvl="1"/>
            <a:r>
              <a:rPr kumimoji="1" lang="en-US" altLang="zh-CN" sz="2800" dirty="0"/>
              <a:t>Scheduling</a:t>
            </a:r>
          </a:p>
          <a:p>
            <a:pPr lvl="2"/>
            <a:r>
              <a:rPr kumimoji="1" lang="en-US" altLang="zh-CN" sz="2400" dirty="0"/>
              <a:t>Server-based</a:t>
            </a:r>
          </a:p>
          <a:p>
            <a:pPr lvl="2"/>
            <a:r>
              <a:rPr kumimoji="1" lang="en-US" altLang="zh-CN" sz="2400" dirty="0">
                <a:solidFill>
                  <a:srgbClr val="FF0000"/>
                </a:solidFill>
              </a:rPr>
              <a:t>Client-based</a:t>
            </a:r>
          </a:p>
          <a:p>
            <a:pPr lvl="2"/>
            <a:endParaRPr kumimoji="1" lang="en-US" altLang="zh-CN" sz="2400" dirty="0"/>
          </a:p>
          <a:p>
            <a:pPr marL="2743200" lvl="6" indent="0">
              <a:buNone/>
            </a:pPr>
            <a:endParaRPr kumimoji="1" lang="en-US" altLang="zh-CN" sz="2600" dirty="0"/>
          </a:p>
          <a:p>
            <a:pPr marL="2743200" lvl="6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73008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04BC5-DED4-3546-94DA-244772CE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(similar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E2E)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1E6A60-B228-5A42-BE89-252E1B2DE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Course-grained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allocation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Fine-grained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assignment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1.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Prediction: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future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workload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2.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Course-grained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allocation: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greedy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search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best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allocation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ratio.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Rationale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since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the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CDN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performance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is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only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related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workload,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not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related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to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which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requests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are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served.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(keep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CDN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performance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stable?)</a:t>
            </a:r>
          </a:p>
          <a:p>
            <a:pPr lvl="1"/>
            <a:r>
              <a:rPr kumimoji="1" lang="en-US" altLang="zh-CN" sz="3000" dirty="0">
                <a:sym typeface="Wingdings" pitchFamily="2" charset="2"/>
              </a:rPr>
              <a:t>3.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Fine-grained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assignment: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Graph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mapping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problem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(Considering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User</a:t>
            </a:r>
            <a:r>
              <a:rPr kumimoji="1" lang="zh-CN" altLang="en-US" sz="3000" dirty="0">
                <a:sym typeface="Wingdings" pitchFamily="2" charset="2"/>
              </a:rPr>
              <a:t> </a:t>
            </a:r>
            <a:r>
              <a:rPr kumimoji="1" lang="en-US" altLang="zh-CN" sz="3000" dirty="0">
                <a:sym typeface="Wingdings" pitchFamily="2" charset="2"/>
              </a:rPr>
              <a:t>preference)</a:t>
            </a:r>
          </a:p>
          <a:p>
            <a:pPr lvl="1"/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en-US" altLang="zh-CN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9743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1666E6-543F-8341-B640-9C2D5E558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70" y="745989"/>
            <a:ext cx="3160932" cy="2126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3F71C4-B3A2-044A-AC2A-670B1C1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29" y="907644"/>
            <a:ext cx="3134928" cy="21267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CC13F9-E43B-2146-BA1E-7BAEFDE2B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35" y="3774399"/>
            <a:ext cx="2950436" cy="2126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A5247E-B88A-CA43-BDD5-AE2537A45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797" y="3774399"/>
            <a:ext cx="2795360" cy="19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17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1F36E-03C7-F449-BC52-382E45FD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Expectations: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12F98-1B69-1548-8E3B-21C1B892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Wingdings" pitchFamily="2" charset="2"/>
              </a:rPr>
              <a:t>Pros:</a:t>
            </a:r>
            <a:r>
              <a:rPr kumimoji="1" lang="zh-CN" altLang="en-US" dirty="0">
                <a:sym typeface="Wingdings" pitchFamily="2" charset="2"/>
              </a:rPr>
              <a:t> 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CN" dirty="0">
                <a:sym typeface="Wingdings" pitchFamily="2" charset="2"/>
              </a:rPr>
              <a:t>global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information;</a:t>
            </a:r>
            <a:r>
              <a:rPr kumimoji="1" lang="zh-CN" altLang="en-US" dirty="0">
                <a:sym typeface="Wingdings" pitchFamily="2" charset="2"/>
              </a:rPr>
              <a:t> 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CN" dirty="0">
                <a:sym typeface="Wingdings" pitchFamily="2" charset="2"/>
              </a:rPr>
              <a:t>somehow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correlation.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remaining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1.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new: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2/3</a:t>
            </a:r>
          </a:p>
          <a:p>
            <a:pPr lvl="1"/>
            <a:r>
              <a:rPr kumimoji="1" lang="en-US" altLang="zh-CN" dirty="0">
                <a:sym typeface="Wingdings" pitchFamily="2" charset="2"/>
              </a:rPr>
              <a:t>CFA: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of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user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preference</a:t>
            </a:r>
            <a:r>
              <a:rPr kumimoji="1" lang="zh-CN" altLang="en-US" dirty="0">
                <a:sym typeface="Wingdings" pitchFamily="2" charset="2"/>
              </a:rPr>
              <a:t>  </a:t>
            </a:r>
            <a:r>
              <a:rPr kumimoji="1" lang="en-US" altLang="zh-CN" dirty="0" err="1">
                <a:sym typeface="Wingdings" pitchFamily="2" charset="2"/>
              </a:rPr>
              <a:t>Pytheas</a:t>
            </a:r>
            <a:r>
              <a:rPr kumimoji="1" lang="en-US" altLang="zh-CN" dirty="0">
                <a:sym typeface="Wingdings" pitchFamily="2" charset="2"/>
              </a:rPr>
              <a:t>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no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considering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of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correlation.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E2E: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preference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model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(multi-factor);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Clustering.</a:t>
            </a:r>
          </a:p>
          <a:p>
            <a:endParaRPr kumimoji="1" lang="en-US" altLang="zh-CN" dirty="0">
              <a:sym typeface="Wingdings" pitchFamily="2" charset="2"/>
            </a:endParaRPr>
          </a:p>
          <a:p>
            <a:r>
              <a:rPr kumimoji="1" lang="en-US" altLang="zh-CN" dirty="0">
                <a:sym typeface="Wingdings" pitchFamily="2" charset="2"/>
              </a:rPr>
              <a:t>Cons: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overhead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(clustering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?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Can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still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work?)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/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long-term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entertainment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(1),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different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from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E2E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(Maybe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measurement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can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support?)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23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63" y="2282666"/>
            <a:ext cx="10515600" cy="1968162"/>
          </a:xfrm>
        </p:spPr>
        <p:txBody>
          <a:bodyPr>
            <a:normAutofit/>
          </a:bodyPr>
          <a:lstStyle/>
          <a:p>
            <a:pPr algn="ctr"/>
            <a:r>
              <a:rPr lang="en-US" altLang="zh-CN" sz="6600" b="1" dirty="0"/>
              <a:t>Nips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2019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2019/12/19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93361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D61AD-E368-4E46-90C1-4E3BC463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207D3-3BC4-1E43-99AD-28AC9E06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Multi-agent:</a:t>
            </a:r>
          </a:p>
          <a:p>
            <a:pPr lvl="1"/>
            <a:r>
              <a:rPr lang="en" altLang="zh-CN" dirty="0"/>
              <a:t>learning fairness in multi-agent systems</a:t>
            </a:r>
          </a:p>
          <a:p>
            <a:pPr lvl="1"/>
            <a:r>
              <a:rPr lang="en" altLang="zh-CN" dirty="0"/>
              <a:t>Efficient Communication in Multi-Agent</a:t>
            </a:r>
            <a:r>
              <a:rPr lang="zh-CN" altLang="en-US" dirty="0"/>
              <a:t> </a:t>
            </a:r>
            <a:r>
              <a:rPr lang="en" altLang="zh-CN" dirty="0"/>
              <a:t>Reinforcement Learning via Variance Based Control</a:t>
            </a:r>
          </a:p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RL:</a:t>
            </a:r>
          </a:p>
          <a:p>
            <a:pPr lvl="1"/>
            <a:r>
              <a:rPr lang="en" altLang="zh-CN" dirty="0"/>
              <a:t>Fast efficient hyperparameter tuning for policy gradient</a:t>
            </a:r>
          </a:p>
          <a:p>
            <a:pPr lvl="1"/>
            <a:r>
              <a:rPr lang="en" altLang="zh-CN" dirty="0"/>
              <a:t>policy co</a:t>
            </a:r>
            <a:r>
              <a:rPr lang="en-US" altLang="zh-CN" dirty="0" err="1"/>
              <a:t>ntinuation</a:t>
            </a:r>
            <a:r>
              <a:rPr lang="en" altLang="zh-CN" dirty="0"/>
              <a:t> with hindsight inverse dynamics</a:t>
            </a:r>
          </a:p>
          <a:p>
            <a:pPr lvl="1"/>
            <a:r>
              <a:rPr lang="en" altLang="zh-CN" dirty="0"/>
              <a:t>Better Exploration with Optimistic Actor-Critic</a:t>
            </a:r>
          </a:p>
          <a:p>
            <a:r>
              <a:rPr lang="en-US" altLang="zh-CN" dirty="0"/>
              <a:t>F</a:t>
            </a:r>
            <a:r>
              <a:rPr lang="en" altLang="zh-CN" dirty="0" err="1"/>
              <a:t>ast</a:t>
            </a:r>
            <a:r>
              <a:rPr lang="en-US" altLang="zh-CN" dirty="0"/>
              <a:t>-forward:</a:t>
            </a:r>
          </a:p>
          <a:p>
            <a:pPr lvl="1"/>
            <a:r>
              <a:rPr lang="en-US" altLang="zh-CN" dirty="0"/>
              <a:t>…</a:t>
            </a:r>
            <a:endParaRPr lang="en" altLang="zh-CN" dirty="0"/>
          </a:p>
          <a:p>
            <a:endParaRPr lang="en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15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7BB52-3BFB-EF4C-8E3F-0912512D4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4370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9AC6F7-EB26-9F45-83AB-6CFFE126D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800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10/16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385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E6F6C3-F70F-2E43-9F2A-FB93C29CC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21002"/>
            <a:ext cx="10210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7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important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real-world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scenarios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(routing,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traffic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light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control,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cloud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computing)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Efficiency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counterfactual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problem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complex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(Multi-objective)</a:t>
            </a:r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3491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(Fair-efficient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network)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Decompose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fairness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each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agent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propose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fair-efficient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reward.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hierarchy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specifically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designed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easing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difficulty.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Decentralized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training</a:t>
            </a:r>
            <a:r>
              <a:rPr kumimoji="1" lang="zh-CN" altLang="en-US" sz="3200" dirty="0"/>
              <a:t> </a:t>
            </a:r>
            <a:endParaRPr kumimoji="1" lang="en-US" altLang="zh-CN" sz="3200" dirty="0"/>
          </a:p>
          <a:p>
            <a:r>
              <a:rPr kumimoji="1" lang="en-US" altLang="zh-CN" sz="3200" dirty="0"/>
              <a:t>5.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fixed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number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agents.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76294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Fair-efficient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D484F-3A34-DB49-80DC-D7D28AFAE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75" y="3584757"/>
            <a:ext cx="3391570" cy="792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39095B-2A08-594F-9327-6864749C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7262"/>
            <a:ext cx="3340100" cy="800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9FA642-FF9A-D74D-B2EE-3FC3EC89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457" y="3582316"/>
            <a:ext cx="990600" cy="558800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C39EEFF5-D608-914A-BC75-BE7DED198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65869" y="2466831"/>
            <a:ext cx="5740400" cy="711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CE1198-2597-0C41-B434-A91135AA2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75" y="4507302"/>
            <a:ext cx="2908300" cy="990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4BB66-A166-D640-B1B3-C9FC39ED7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69" y="4805752"/>
            <a:ext cx="5270500" cy="393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83FD51-E8A7-6641-BD5D-68CBACE52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692638"/>
            <a:ext cx="4660900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90F62A-92A7-4244-A45C-1CC31FA26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5409" y="5692638"/>
            <a:ext cx="2336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1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Hiearchy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E8BD6A-89B1-4F48-8E61-FA075ABF8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70" y="1418554"/>
            <a:ext cx="3969571" cy="48284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9EBE71-DC88-A448-85D1-79923C27A279}"/>
              </a:ext>
            </a:extLst>
          </p:cNvPr>
          <p:cNvSpPr txBox="1"/>
          <p:nvPr/>
        </p:nvSpPr>
        <p:spPr>
          <a:xfrm>
            <a:off x="5880538" y="1545020"/>
            <a:ext cx="60697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several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sub-policies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parameterized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\theta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\phi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Outputs: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selects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interacts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environment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reward: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reward,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efficiency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fairness.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coarse-grained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manner,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while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sub-policy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–grained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manner.</a:t>
            </a:r>
          </a:p>
          <a:p>
            <a:pPr marL="342900" indent="-342900">
              <a:buAutoNum type="arabicPeriod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0342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26" y="1845656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Gossip-based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1001AA-4D60-9841-8AE8-C492938E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52" y="2517884"/>
            <a:ext cx="5215759" cy="876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E1F299-76E4-EA4C-9707-C0C50615380C}"/>
              </a:ext>
            </a:extLst>
          </p:cNvPr>
          <p:cNvSpPr/>
          <p:nvPr/>
        </p:nvSpPr>
        <p:spPr>
          <a:xfrm>
            <a:off x="769445" y="3694906"/>
            <a:ext cx="4963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NimbusRomNo9L"/>
              </a:rPr>
              <a:t>The gossip algorithm is distributed and requires only limited communication between neighbors to estimate the average. </a:t>
            </a:r>
            <a:endParaRPr lang="en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8D36B0-8F05-3542-A035-F23AA0A3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55" y="950197"/>
            <a:ext cx="6527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71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3CAFF0-D1A4-8648-83CD-AB5B1842E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447087" cy="3102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0C7CD1-51DC-C04A-9C35-DE6A8F0D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5" y="1372695"/>
            <a:ext cx="10515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2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B37C3D-65F1-2D4B-9859-35A281E3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12" y="1354959"/>
            <a:ext cx="101981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2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necessary: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MDP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Communication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efficient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even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harmful</a:t>
            </a:r>
          </a:p>
          <a:p>
            <a:pPr lvl="1"/>
            <a:r>
              <a:rPr kumimoji="1" lang="en-US" altLang="zh-CN" sz="2800" dirty="0"/>
              <a:t>1.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communication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overhead</a:t>
            </a:r>
          </a:p>
          <a:p>
            <a:pPr lvl="1"/>
            <a:r>
              <a:rPr kumimoji="1" lang="en-US" altLang="zh-CN" sz="2800" dirty="0"/>
              <a:t>2.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wrong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messages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36831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IQL: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Independent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q-learning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VDN: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Value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Decomposition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</a:t>
            </a:r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QMIX: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DNN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represent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joint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action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q-value</a:t>
            </a:r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COMA: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learnable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message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7009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ABE387A-BE1E-0346-A20A-C2EBCD76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025650"/>
            <a:ext cx="7874000" cy="97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2C8268-43C3-3947-954F-AE49C7DC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3247552"/>
            <a:ext cx="6807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45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DFAD8-2674-2747-A3D0-5E04FF90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QMIX-based: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de-centralized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hidden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GentleDASH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Variation-regularized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Variation-based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protocal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269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79DFF-2661-4741-89E5-95C25A48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QMIX-based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490159-A27E-8641-9AE4-15425F3B0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00" y="1554793"/>
            <a:ext cx="9702800" cy="3568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BD97EE-C118-5E4C-98E3-723C6AEB955D}"/>
              </a:ext>
            </a:extLst>
          </p:cNvPr>
          <p:cNvSpPr txBox="1"/>
          <p:nvPr/>
        </p:nvSpPr>
        <p:spPr>
          <a:xfrm>
            <a:off x="2333297" y="5549462"/>
            <a:ext cx="3441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Parameter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shared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Hidden-state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QMIX</a:t>
            </a:r>
            <a:r>
              <a:rPr kumimoji="1"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162C34-EDC5-CD4D-A1B0-831EA56E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265" y="5320862"/>
            <a:ext cx="4978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30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DF9CB9-13AE-934E-8E99-1D660DFDE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690" y="2367591"/>
            <a:ext cx="9588819" cy="12427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C72CE0-6B19-E14B-BE61-47AED3233E68}"/>
              </a:ext>
            </a:extLst>
          </p:cNvPr>
          <p:cNvSpPr txBox="1"/>
          <p:nvPr/>
        </p:nvSpPr>
        <p:spPr>
          <a:xfrm>
            <a:off x="1944471" y="3947072"/>
            <a:ext cx="905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First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part: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standard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supervise</a:t>
            </a:r>
          </a:p>
          <a:p>
            <a:r>
              <a:rPr kumimoji="1" lang="en-US" altLang="zh-CN" sz="2400" dirty="0" err="1"/>
              <a:t>Seconde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part: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limit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messages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other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agents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0608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Variation-based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protocal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F37E594-CF9F-9746-AEA6-33432F2F2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41266"/>
            <a:ext cx="10439400" cy="304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10DCD2-5C72-E448-93AA-07CEAC14CB2D}"/>
              </a:ext>
            </a:extLst>
          </p:cNvPr>
          <p:cNvSpPr txBox="1"/>
          <p:nvPr/>
        </p:nvSpPr>
        <p:spPr>
          <a:xfrm>
            <a:off x="2869324" y="5214005"/>
            <a:ext cx="6175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active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communication?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accepting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message?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439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25DF6C2-1EA8-6548-B36D-AC84DD7C5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6" y="1356173"/>
            <a:ext cx="9675628" cy="55018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84CD47-27A1-DD4B-B920-E7D4612B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99" y="1483721"/>
            <a:ext cx="7811898" cy="53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8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B49E69-4376-6045-ADCF-21248787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15" y="1462126"/>
            <a:ext cx="10172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Hyper-parameters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quite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</a:p>
          <a:p>
            <a:r>
              <a:rPr kumimoji="1" lang="en-US" altLang="zh-CN" dirty="0"/>
              <a:t>Fixed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sub-optimal</a:t>
            </a:r>
          </a:p>
          <a:p>
            <a:r>
              <a:rPr kumimoji="1" lang="en-US" altLang="zh-CN" dirty="0"/>
              <a:t>Widely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sample-inefficient.</a:t>
            </a:r>
          </a:p>
          <a:p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sensitive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choice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hyper-parameters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non-differentiable.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183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candidates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hyper-parameter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settings</a:t>
            </a:r>
            <a:r>
              <a:rPr kumimoji="1" lang="zh-CN" altLang="en-US" dirty="0"/>
              <a:t> </a:t>
            </a:r>
            <a:r>
              <a:rPr kumimoji="1" lang="en-US" altLang="zh-CN" dirty="0"/>
              <a:t>(learning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 </a:t>
            </a:r>
            <a:r>
              <a:rPr kumimoji="1" lang="en-US" altLang="zh-CN" dirty="0"/>
              <a:t>GAE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TRPO</a:t>
            </a:r>
            <a:r>
              <a:rPr kumimoji="1" lang="zh-CN" altLang="en-US" dirty="0"/>
              <a:t> </a:t>
            </a:r>
            <a:r>
              <a:rPr kumimoji="1" lang="en-US" altLang="zh-CN" dirty="0"/>
              <a:t>\sigma),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Update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greedily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candidates.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181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06" y="22074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HOOF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3F740-3851-BE44-AEE5-E30B4B07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28" y="5769144"/>
            <a:ext cx="3924300" cy="965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B17C6B-947E-FF44-8906-6FBF7621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059" y="5769144"/>
            <a:ext cx="3276600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6BCDA3-04E9-F144-AE4F-A08896B2A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28" y="1330384"/>
            <a:ext cx="2959100" cy="10367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C37854-B227-DC46-915F-7752DD58E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90" y="2217991"/>
            <a:ext cx="8710115" cy="34624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016339-8A4C-A84D-9F0E-EF3C19EF03B8}"/>
              </a:ext>
            </a:extLst>
          </p:cNvPr>
          <p:cNvSpPr txBox="1"/>
          <p:nvPr/>
        </p:nvSpPr>
        <p:spPr>
          <a:xfrm>
            <a:off x="9031705" y="2610396"/>
            <a:ext cx="26148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When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policy,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needs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calculating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(different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TRPO).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Evaluation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reject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improper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8745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DF44E4-2F1B-854D-91C7-82556E34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1904123"/>
            <a:ext cx="9804400" cy="2044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BE4C78-59F8-EA4D-9EBC-DC4E0D6B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4162258"/>
            <a:ext cx="10299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4BD5AB-D1FB-074A-8522-0CD9B3BEC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8153" y="966720"/>
            <a:ext cx="9144000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821DB2-1382-2C46-8ED9-5F99B5C50A91}"/>
              </a:ext>
            </a:extLst>
          </p:cNvPr>
          <p:cNvSpPr txBox="1"/>
          <p:nvPr/>
        </p:nvSpPr>
        <p:spPr>
          <a:xfrm>
            <a:off x="1264596" y="2042809"/>
            <a:ext cx="79766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/>
              <a:t>Relationship</a:t>
            </a:r>
            <a:r>
              <a:rPr lang="zh-CN" altLang="en-US" sz="3200" dirty="0"/>
              <a:t> </a:t>
            </a:r>
            <a:r>
              <a:rPr lang="en-US" altLang="zh-CN" sz="3200" dirty="0"/>
              <a:t>between</a:t>
            </a:r>
            <a:r>
              <a:rPr lang="zh-CN" altLang="en-US" sz="3200" dirty="0"/>
              <a:t> </a:t>
            </a:r>
            <a:r>
              <a:rPr lang="en-US" altLang="zh-CN" sz="3200" dirty="0"/>
              <a:t>confounding</a:t>
            </a:r>
            <a:r>
              <a:rPr lang="zh-CN" altLang="en-US" sz="3200" dirty="0"/>
              <a:t> </a:t>
            </a:r>
            <a:r>
              <a:rPr lang="en-US" altLang="zh-CN" sz="3200" dirty="0"/>
              <a:t>factors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Engagement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Complex</a:t>
            </a:r>
            <a:r>
              <a:rPr lang="zh-CN" altLang="en-US" sz="2400" dirty="0"/>
              <a:t> </a:t>
            </a:r>
            <a:r>
              <a:rPr lang="en" altLang="zh-CN" sz="2400" dirty="0"/>
              <a:t>relationship</a:t>
            </a:r>
            <a:r>
              <a:rPr lang="zh-CN" altLang="en-US" sz="2400" dirty="0"/>
              <a:t> </a:t>
            </a:r>
            <a:r>
              <a:rPr lang="en" altLang="zh-CN" sz="2400" dirty="0"/>
              <a:t>between</a:t>
            </a:r>
            <a:r>
              <a:rPr lang="zh-CN" altLang="en-US" sz="2400" dirty="0"/>
              <a:t> </a:t>
            </a:r>
            <a:r>
              <a:rPr lang="en" altLang="zh-CN" sz="2400" dirty="0"/>
              <a:t>quality</a:t>
            </a:r>
            <a:r>
              <a:rPr lang="zh-CN" altLang="en-US" sz="2400" dirty="0"/>
              <a:t> </a:t>
            </a:r>
            <a:r>
              <a:rPr lang="en" altLang="zh-CN" sz="2400" dirty="0"/>
              <a:t>and</a:t>
            </a:r>
            <a:r>
              <a:rPr lang="zh-CN" altLang="en-US" sz="2400" dirty="0"/>
              <a:t> </a:t>
            </a:r>
            <a:r>
              <a:rPr lang="en" altLang="zh-CN" sz="2400" dirty="0"/>
              <a:t>engagement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Dependencies</a:t>
            </a:r>
            <a:r>
              <a:rPr lang="zh-CN" altLang="en-US" sz="2400" dirty="0"/>
              <a:t> </a:t>
            </a:r>
            <a:r>
              <a:rPr lang="en" altLang="zh-CN" sz="2400" dirty="0"/>
              <a:t>between</a:t>
            </a:r>
            <a:r>
              <a:rPr lang="zh-CN" altLang="en-US" sz="2400" dirty="0"/>
              <a:t> </a:t>
            </a:r>
            <a:r>
              <a:rPr lang="en" altLang="zh-CN" sz="2400" dirty="0"/>
              <a:t>quality</a:t>
            </a:r>
            <a:r>
              <a:rPr lang="zh-CN" altLang="en-US" sz="2400" dirty="0"/>
              <a:t> </a:t>
            </a:r>
            <a:r>
              <a:rPr lang="en" altLang="zh-CN" sz="2400" dirty="0"/>
              <a:t>metrics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Confounding factors 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" altLang="zh-CN" sz="3200" dirty="0"/>
              <a:t> </a:t>
            </a:r>
            <a:r>
              <a:rPr lang="en" altLang="zh-CN" sz="3200" dirty="0">
                <a:solidFill>
                  <a:srgbClr val="FF0000"/>
                </a:solidFill>
              </a:rPr>
              <a:t>it should be actionable to guide practical system design decisions. </a:t>
            </a:r>
          </a:p>
        </p:txBody>
      </p:sp>
    </p:spTree>
    <p:extLst>
      <p:ext uri="{BB962C8B-B14F-4D97-AF65-F5344CB8AC3E}">
        <p14:creationId xmlns:p14="http://schemas.microsoft.com/office/powerpoint/2010/main" val="2122365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CA560F-6F8E-0045-AE20-7D83461F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95" y="1968834"/>
            <a:ext cx="10769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52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Goal-based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problems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receiving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attentions.</a:t>
            </a:r>
          </a:p>
          <a:p>
            <a:r>
              <a:rPr kumimoji="1" lang="en-US" altLang="zh-CN" sz="3200" dirty="0"/>
              <a:t>Difficult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rewards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often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sparse.</a:t>
            </a:r>
          </a:p>
          <a:p>
            <a:r>
              <a:rPr kumimoji="1" lang="en-US" altLang="zh-CN" sz="3200" dirty="0"/>
              <a:t>Previous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methods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(e.g.,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HER)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suffers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improper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goal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direction.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3925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A946D-86AA-4948-A20E-5C8DFB54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continuation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9050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CFC1E-72E9-6543-950E-AD6B5E45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continuation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83973D-B668-D54A-8B76-BD28D352A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1819"/>
            <a:ext cx="10515600" cy="2010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263FC6-FF16-8A44-9734-FE799968007D}"/>
              </a:ext>
            </a:extLst>
          </p:cNvPr>
          <p:cNvSpPr txBox="1"/>
          <p:nvPr/>
        </p:nvSpPr>
        <p:spPr>
          <a:xfrm>
            <a:off x="1443790" y="4716379"/>
            <a:ext cx="96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Purpose: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852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Hindsight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(HID)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C35A23-4598-1D44-9555-6E0D89E96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4628" y="3155806"/>
            <a:ext cx="7429500" cy="1041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6BDCC-523C-8342-A31A-64D3417C0FF7}"/>
              </a:ext>
            </a:extLst>
          </p:cNvPr>
          <p:cNvSpPr txBox="1"/>
          <p:nvPr/>
        </p:nvSpPr>
        <p:spPr>
          <a:xfrm>
            <a:off x="1138989" y="169068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One-step: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693892-24AD-0B45-885C-4E3368F5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52" y="2530434"/>
            <a:ext cx="9962147" cy="4806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F0A387-3565-654E-A5E4-4EFC64BFA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4197206"/>
            <a:ext cx="10947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55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Multi-step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HID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98555A4-37AE-8B4D-B1C4-2C7B16CC7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1916990"/>
            <a:ext cx="891540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A8F327-2A1C-6D4D-BE77-E2E22447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3021890"/>
            <a:ext cx="11036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49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F8DD61-414A-0043-92A5-AFFE27CAD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1401930"/>
            <a:ext cx="9575800" cy="231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0BAFD4-77FE-CB4E-A831-35608D7F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95" y="3886535"/>
            <a:ext cx="10820400" cy="863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CF45A1-2558-AD49-9DF3-5DB046FD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95" y="4837949"/>
            <a:ext cx="10896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05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Combining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PCHID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C0AC59-B0B1-9240-B64E-C4E0CDCE2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1930"/>
            <a:ext cx="10515600" cy="14200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C2ACD7-9C06-A044-B0CF-90D508C1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2598583"/>
            <a:ext cx="10391274" cy="2552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BAC664-9413-B343-9E61-8ECCA39C4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4849"/>
            <a:ext cx="10769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84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96102DB-6BFF-9D4B-883E-A5682E924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00" y="1499728"/>
            <a:ext cx="10261600" cy="2628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9CC8A4-E7DA-2244-BCD7-BF6ADD05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243137"/>
            <a:ext cx="10642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39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Thoughts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RL: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problem?</a:t>
            </a:r>
          </a:p>
          <a:p>
            <a:pPr lvl="1"/>
            <a:r>
              <a:rPr kumimoji="1" lang="en-US" altLang="zh-CN" dirty="0"/>
              <a:t>Goal-oriented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bitrate/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rebuffer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fluctuation</a:t>
            </a:r>
          </a:p>
          <a:p>
            <a:pPr lvl="1"/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state?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Recurrent?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663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066EAD-59E1-AE4A-910E-D91CC42F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85" y="2154811"/>
            <a:ext cx="5776962" cy="3487232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D62EE565-85F7-F843-8774-ADFA416E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4890"/>
            <a:ext cx="3100827" cy="570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Metrics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35F0D0-1385-2B43-8545-BBCFF7C0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47" y="2154811"/>
            <a:ext cx="5499100" cy="2781300"/>
          </a:xfrm>
          <a:prstGeom prst="rect">
            <a:avLst/>
          </a:prstGeom>
        </p:spPr>
      </p:pic>
      <p:sp>
        <p:nvSpPr>
          <p:cNvPr id="8" name="标题 3">
            <a:extLst>
              <a:ext uri="{FF2B5EF4-FFF2-40B4-BE49-F238E27FC236}">
                <a16:creationId xmlns:a16="http://schemas.microsoft.com/office/drawing/2014/main" id="{FCA4AA03-7B09-154F-BB6D-4A42E88EB6D8}"/>
              </a:ext>
            </a:extLst>
          </p:cNvPr>
          <p:cNvSpPr txBox="1">
            <a:spLocks/>
          </p:cNvSpPr>
          <p:nvPr/>
        </p:nvSpPr>
        <p:spPr>
          <a:xfrm>
            <a:off x="0" y="1414850"/>
            <a:ext cx="3100827" cy="570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QoS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endParaRPr lang="zh-CN" altLang="en-US" dirty="0"/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5AAE07B9-D24C-104E-A880-A41E9B5B1A88}"/>
              </a:ext>
            </a:extLst>
          </p:cNvPr>
          <p:cNvSpPr txBox="1">
            <a:spLocks/>
          </p:cNvSpPr>
          <p:nvPr/>
        </p:nvSpPr>
        <p:spPr>
          <a:xfrm>
            <a:off x="5599890" y="1390006"/>
            <a:ext cx="3835940" cy="570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Confounding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68002F-0A62-7049-B76E-C26102DA5DC9}"/>
              </a:ext>
            </a:extLst>
          </p:cNvPr>
          <p:cNvSpPr txBox="1"/>
          <p:nvPr/>
        </p:nvSpPr>
        <p:spPr>
          <a:xfrm>
            <a:off x="6869285" y="5180378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Interests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6289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FEE780-D423-6949-814E-023D27DDD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360" y="1408530"/>
            <a:ext cx="8987094" cy="398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38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Model-free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suffers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inefficiency.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Nowadays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pessimistic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underexploration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(i.e.,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trapped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region)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uninformed: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opposite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mean.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6BD9B9-5D15-FF4A-9453-BC9FEAE842C4}"/>
              </a:ext>
            </a:extLst>
          </p:cNvPr>
          <p:cNvSpPr txBox="1"/>
          <p:nvPr/>
        </p:nvSpPr>
        <p:spPr>
          <a:xfrm>
            <a:off x="3096126" y="5037221"/>
            <a:ext cx="453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Continuous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control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problem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1542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783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SAC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TD3: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Critic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approximate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value.</a:t>
            </a:r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4BE29C-7081-094A-B879-771D2750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1" y="3343568"/>
            <a:ext cx="7085030" cy="23681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B7D2F7B-D3C1-574B-90FE-C029F8786DA2}"/>
              </a:ext>
            </a:extLst>
          </p:cNvPr>
          <p:cNvSpPr txBox="1"/>
          <p:nvPr/>
        </p:nvSpPr>
        <p:spPr>
          <a:xfrm>
            <a:off x="1540042" y="5856121"/>
            <a:ext cx="10234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Greedily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becomes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concentrated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suboptimal.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Harmful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Q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unreliable.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241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1C20-3736-604E-B008-291095A6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729D3-6CA8-E44D-A6FE-CAEC5D2D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Pi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approximate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upper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confidence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bound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Q.</a:t>
            </a:r>
            <a:r>
              <a:rPr kumimoji="1" lang="zh-CN" altLang="en-US" dirty="0"/>
              <a:t> </a:t>
            </a:r>
            <a:r>
              <a:rPr kumimoji="1" lang="en-US" altLang="zh-CN" dirty="0"/>
              <a:t>(separate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Pi_T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KL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9CA964-8143-7245-9B21-80B47B76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23" y="3600244"/>
            <a:ext cx="5575300" cy="647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CCFE5A-04E0-F947-8F9F-37A1F98F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67" y="4242433"/>
            <a:ext cx="5207000" cy="685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016195-0160-4E42-9F5F-8DB5140A2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23" y="4972429"/>
            <a:ext cx="3949700" cy="54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246231-5B70-2343-B392-E21D94BC0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106" y="5658229"/>
            <a:ext cx="8229600" cy="787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2A77B8-41A7-5A42-A91D-2B65CA33C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338685"/>
            <a:ext cx="13335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27CAC3-6B54-5D4D-B48C-4EDBF5544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4444415"/>
            <a:ext cx="2514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41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98B88-B356-DD4E-B95F-199FF1B2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3582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above: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FC8C19-82D0-2C45-80CC-EEEAAC81A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410" y="5302328"/>
            <a:ext cx="10119641" cy="1254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028029-7901-6C46-8228-8F2DF23C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4611446"/>
            <a:ext cx="7505700" cy="533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F653AD-1A37-AA44-BD44-989DB4E4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15" y="821919"/>
            <a:ext cx="6976979" cy="37895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1893C4-B214-9843-9F24-7B4000E46681}"/>
              </a:ext>
            </a:extLst>
          </p:cNvPr>
          <p:cNvSpPr txBox="1"/>
          <p:nvPr/>
        </p:nvSpPr>
        <p:spPr>
          <a:xfrm>
            <a:off x="7732294" y="1585656"/>
            <a:ext cx="43474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2400" dirty="0"/>
              <a:t>Note: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exploration,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still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minimum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form,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therefor,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won‘t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suffer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overestimation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1152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D31B-4FAB-1040-A649-74C34E61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6E3E78-CD37-304F-97F4-8184A615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690688"/>
            <a:ext cx="9944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3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73C09-9435-A249-8F0E-1C02400F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Fast-forward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38FEE4-6A58-9645-8A23-352DBA1F8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386" y="2023770"/>
            <a:ext cx="7404972" cy="35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8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73C09-9435-A249-8F0E-1C02400F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AAF5F7-C320-5F4C-9586-A01CB986F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9780" y="1315452"/>
            <a:ext cx="8105092" cy="2679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72110F-CBA3-0C4B-B753-101F5A8F6ADD}"/>
              </a:ext>
            </a:extLst>
          </p:cNvPr>
          <p:cNvSpPr txBox="1"/>
          <p:nvPr/>
        </p:nvSpPr>
        <p:spPr>
          <a:xfrm>
            <a:off x="6705599" y="4681075"/>
            <a:ext cx="2938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User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behavior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</a:p>
          <a:p>
            <a:r>
              <a:rPr kumimoji="1" lang="en-US" altLang="zh-CN" sz="2400" dirty="0"/>
              <a:t>Environment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CA279C-A35B-9B49-ABDE-7976DCF2497D}"/>
              </a:ext>
            </a:extLst>
          </p:cNvPr>
          <p:cNvSpPr txBox="1"/>
          <p:nvPr/>
        </p:nvSpPr>
        <p:spPr>
          <a:xfrm>
            <a:off x="1009071" y="2239469"/>
            <a:ext cx="3450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free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cost-inefficient</a:t>
            </a:r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off-policy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needs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much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suffers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great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variation.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AD158C-D471-F745-B54B-D59579F1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" y="5096574"/>
            <a:ext cx="5016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89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81BABF-08AE-AA4A-9721-7F57D1D87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028" y="1397742"/>
            <a:ext cx="8908383" cy="33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0ECAA0-5AD3-CF45-AC09-B5AA22F3B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158" y="1170766"/>
            <a:ext cx="10515600" cy="434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7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EAA82A-647E-964F-8E09-C124E692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0" y="1449014"/>
            <a:ext cx="11455400" cy="3238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8C3CA8-7806-4A43-A12D-26931EBCA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410" y="4823703"/>
            <a:ext cx="5537200" cy="12573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670EC3D-D346-3943-A055-EBA888E3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10" y="28201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Insights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408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DEB1E7-1CBC-064E-8089-D8632C502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437" y="1443790"/>
            <a:ext cx="8761216" cy="32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8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FF9EEE9-36F1-DD4A-BCA4-7837301A7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638" y="1250743"/>
            <a:ext cx="8586877" cy="39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15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60A4A3-20D2-8347-B2B8-B8FA50A21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20" y="1796716"/>
            <a:ext cx="10592313" cy="34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4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69DF70A-DC34-CE4B-9742-F4D6F1182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194" y="1764631"/>
            <a:ext cx="8271277" cy="32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76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EC20895-EB36-414C-8AF3-BDC801D5E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699" y="1746750"/>
            <a:ext cx="8446837" cy="37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62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2232B-3ACC-7747-B37E-2B273F7C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(from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Kartia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74FA8-1F22-AB42-AE30-574C7B3B6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Sample-efficiency:</a:t>
            </a:r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exploration</a:t>
            </a:r>
          </a:p>
          <a:p>
            <a:pPr lvl="1"/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off-policy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 </a:t>
            </a:r>
            <a:r>
              <a:rPr kumimoji="1" lang="en-US" altLang="zh-CN" dirty="0"/>
              <a:t>Meta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learning:</a:t>
            </a:r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rapidly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(known)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prior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Multi-agent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(different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Silver):</a:t>
            </a:r>
          </a:p>
          <a:p>
            <a:pPr lvl="1"/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pPr lvl="1"/>
            <a:r>
              <a:rPr kumimoji="1" lang="en-US" altLang="zh-CN" dirty="0"/>
              <a:t>Communication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80182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4A704-2A55-1C48-BCBD-87C23C2A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Sutton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3AFD33-D6D2-3549-BCE1-5A9CADDB1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719" y="1027906"/>
            <a:ext cx="7200176" cy="54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24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279C4-B16A-3C44-B908-DE7A7709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DaLao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58C597-6815-794E-9674-844E3AE7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82250"/>
            <a:ext cx="3443977" cy="4591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9301E5-EEF2-854C-B1FC-96C4C134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31" y="1825770"/>
            <a:ext cx="3486337" cy="4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1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5E4A8-DE16-FE42-9452-558DF1B9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HuiChang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B3C2E-7632-D549-B403-59AB9DE2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64" y="2784728"/>
            <a:ext cx="4267756" cy="3200817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0B3B6D-88EA-B545-B1DD-06A2ADAAA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448" y="1596900"/>
            <a:ext cx="4038044" cy="3028533"/>
          </a:xfrm>
          <a:prstGeom prst="rect">
            <a:avLst/>
          </a:prstGeom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F3F7144B-9CF1-314F-BA86-560176BD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813" y="365125"/>
            <a:ext cx="2424739" cy="32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677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F8E05-98F3-D640-BE69-F2341297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Chi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705FD8-2EAD-B547-B39B-FFB3546D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142" y="477985"/>
            <a:ext cx="3703104" cy="27773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8ABDF2-B246-FA47-9260-6E3D9709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441" y="513348"/>
            <a:ext cx="3608804" cy="27066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D8C22C-3E65-854A-91DB-43E1B33F0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084" y="3688119"/>
            <a:ext cx="3864026" cy="2898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9B80C6-D1FA-9248-9A06-F0C8077DB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325" y="3553846"/>
            <a:ext cx="4043057" cy="30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2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179D1-87A1-4F48-BF15-CCA15213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Insights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E7A9CE-A48D-484C-98C6-31CD6360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1" y="1360625"/>
            <a:ext cx="4904896" cy="3073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FF2C9B-D62F-BE49-BB7C-C2CD30C08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04" y="1476680"/>
            <a:ext cx="3530600" cy="3035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63058D4-3E83-9541-B22B-5D08A27A3351}"/>
              </a:ext>
            </a:extLst>
          </p:cNvPr>
          <p:cNvSpPr txBox="1"/>
          <p:nvPr/>
        </p:nvSpPr>
        <p:spPr>
          <a:xfrm>
            <a:off x="1270541" y="4690861"/>
            <a:ext cx="2950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QoS/</a:t>
            </a:r>
            <a:r>
              <a:rPr kumimoji="1" lang="en-US" altLang="zh-CN" dirty="0" err="1"/>
              <a:t>Conf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Factors.</a:t>
            </a:r>
          </a:p>
          <a:p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BB8C94-A274-9240-9AD3-76B0CEB31B93}"/>
              </a:ext>
            </a:extLst>
          </p:cNvPr>
          <p:cNvSpPr txBox="1"/>
          <p:nvPr/>
        </p:nvSpPr>
        <p:spPr>
          <a:xfrm>
            <a:off x="5350746" y="4842044"/>
            <a:ext cx="295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Engagement</a:t>
            </a:r>
          </a:p>
          <a:p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C5E287-7F09-1446-83A0-689407EC7273}"/>
              </a:ext>
            </a:extLst>
          </p:cNvPr>
          <p:cNvSpPr txBox="1"/>
          <p:nvPr/>
        </p:nvSpPr>
        <p:spPr>
          <a:xfrm>
            <a:off x="9213722" y="4781348"/>
            <a:ext cx="295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QoS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confounding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</a:t>
            </a:r>
          </a:p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6FC4C0D-29D7-EC48-AFDB-1BCB42426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1614625"/>
            <a:ext cx="3683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98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A03E6FC-7784-804F-89CF-C061EE3F4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635" y="524167"/>
            <a:ext cx="7729566" cy="57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411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E2F46-586C-D842-BB87-F4F59C57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565" y="220969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Thoughts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F54889-8B2F-2149-954F-37135C03E1EC}"/>
              </a:ext>
            </a:extLst>
          </p:cNvPr>
          <p:cNvSpPr txBox="1"/>
          <p:nvPr/>
        </p:nvSpPr>
        <p:spPr>
          <a:xfrm>
            <a:off x="5155324" y="367336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2019-12-26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475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8111F-E082-F545-B4A7-D17B7105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NOSSDAV’20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CE4D0-7D83-104F-A20D-FC8B7083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application-layer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Multi-player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coordinated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MPC-based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solution:</a:t>
            </a:r>
          </a:p>
          <a:p>
            <a:pPr lvl="1"/>
            <a:r>
              <a:rPr kumimoji="1" lang="en-US" altLang="zh-CN" dirty="0"/>
              <a:t>MPC: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</a:t>
            </a:r>
          </a:p>
          <a:p>
            <a:pPr lvl="1"/>
            <a:r>
              <a:rPr kumimoji="1" lang="en-US" altLang="zh-CN" dirty="0"/>
              <a:t>Buffer-based: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Multi-queue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stabilizing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(BOLA),</a:t>
            </a:r>
            <a:r>
              <a:rPr kumimoji="1" lang="zh-CN" altLang="en-US" dirty="0"/>
              <a:t> </a:t>
            </a:r>
            <a:r>
              <a:rPr kumimoji="1" lang="en-US" altLang="zh-CN" dirty="0"/>
              <a:t>Lyapunov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proof</a:t>
            </a:r>
            <a:r>
              <a:rPr kumimoji="1" lang="zh-CN" altLang="en-US" dirty="0"/>
              <a:t> </a:t>
            </a:r>
            <a:r>
              <a:rPr kumimoji="1" lang="en-US" altLang="zh-CN" dirty="0"/>
              <a:t>(Multi-user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cooperative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Mobile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streaming)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60720-7E6C-724B-994C-71E72CBF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296" y="2804628"/>
            <a:ext cx="2908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1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D937A-4C35-2A48-8999-89089A30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Multi-agent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C3BE21-26F3-964B-9AB9-52550B707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zh-CN" dirty="0"/>
              <a:t>Finish:</a:t>
            </a:r>
            <a:r>
              <a:rPr kumimoji="1" lang="zh-CN" altLang="en-US" dirty="0"/>
              <a:t> </a:t>
            </a:r>
            <a:r>
              <a:rPr kumimoji="1" lang="en-US" altLang="zh-CN" dirty="0"/>
              <a:t>Environment: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Chunk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level,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fast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 err="1">
                <a:sym typeface="Wingdings" pitchFamily="2" charset="2"/>
              </a:rPr>
              <a:t>Pensieve</a:t>
            </a:r>
            <a:endParaRPr kumimoji="1" lang="en-US" altLang="zh-CN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To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do:</a:t>
            </a:r>
          </a:p>
          <a:p>
            <a:pPr marL="971550" lvl="1" indent="-514350">
              <a:buAutoNum type="arabicPeriod"/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Some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heuristic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algorithms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(NOSSDAV)</a:t>
            </a:r>
          </a:p>
          <a:p>
            <a:pPr marL="971550" lvl="1" indent="-514350">
              <a:buAutoNum type="arabicPeriod"/>
            </a:pPr>
            <a:r>
              <a:rPr kumimoji="1" lang="en-US" altLang="zh-CN" dirty="0" err="1">
                <a:solidFill>
                  <a:srgbClr val="FF0000"/>
                </a:solidFill>
                <a:sym typeface="Wingdings" pitchFamily="2" charset="2"/>
              </a:rPr>
              <a:t>QoE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measurement</a:t>
            </a:r>
          </a:p>
          <a:p>
            <a:pPr marL="971550" lvl="1" indent="-514350">
              <a:buAutoNum type="arabicPeriod"/>
            </a:pPr>
            <a:r>
              <a:rPr kumimoji="1" lang="en-US" altLang="zh-CN" dirty="0" err="1">
                <a:sym typeface="Wingdings" pitchFamily="2" charset="2"/>
              </a:rPr>
              <a:t>GentleDASH</a:t>
            </a:r>
            <a:endParaRPr kumimoji="1" lang="en-US" altLang="zh-CN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Problems</a:t>
            </a:r>
            <a:r>
              <a:rPr kumimoji="1" lang="zh-CN" altLang="en-US" dirty="0">
                <a:sym typeface="Wingdings" pitchFamily="2" charset="2"/>
              </a:rPr>
              <a:t>：</a:t>
            </a:r>
            <a:endParaRPr kumimoji="1" lang="en-US" altLang="zh-CN" dirty="0">
              <a:sym typeface="Wingdings" pitchFamily="2" charset="2"/>
            </a:endParaRPr>
          </a:p>
          <a:p>
            <a:pPr marL="971550" lvl="1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Settings</a:t>
            </a:r>
          </a:p>
          <a:p>
            <a:pPr marL="971550" lvl="1" indent="-514350"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Bandwidth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estimation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2157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47C9A-37AF-A941-ADE4-945B2342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Settings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D14AC4-D4CA-9241-950B-C6432E1DE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cooperation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necessary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Bentalab</a:t>
            </a:r>
            <a:r>
              <a:rPr kumimoji="1" lang="en-US" altLang="zh-CN" dirty="0"/>
              <a:t>).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other.</a:t>
            </a:r>
            <a:r>
              <a:rPr kumimoji="1" lang="zh-CN" altLang="en-US" dirty="0"/>
              <a:t> </a:t>
            </a:r>
            <a:r>
              <a:rPr kumimoji="1" lang="en-US" altLang="zh-CN" dirty="0"/>
              <a:t>(Centralized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decentralized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excution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(Minerva)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AD2865-FF69-3D4C-A3E9-5C433792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95" y="3827463"/>
            <a:ext cx="56007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457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B9672-C237-0344-A67A-922E9CBA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Bandwidth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5EF09-83D6-3B40-BAB2-49982D9A5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Obj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</a:p>
          <a:p>
            <a:r>
              <a:rPr kumimoji="1" lang="en-US" altLang="zh-CN" dirty="0"/>
              <a:t>Problem: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observation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reconstruct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overall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throughput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A2389-5F35-F945-B5E0-BE159FC9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3135534"/>
            <a:ext cx="3439291" cy="14960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5414AA-AFEC-CD41-B5ED-A433D0D2F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11087"/>
            <a:ext cx="3247807" cy="134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4D60D4-68DA-1948-B96B-29D58B99FECE}"/>
              </a:ext>
            </a:extLst>
          </p:cNvPr>
          <p:cNvSpPr txBox="1"/>
          <p:nvPr/>
        </p:nvSpPr>
        <p:spPr>
          <a:xfrm>
            <a:off x="1056289" y="4950980"/>
            <a:ext cx="1098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Possible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solution: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Server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based,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client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states,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alive,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deliver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client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takes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action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049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4EA66-234F-AC4A-A98A-10714851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196" y="2720570"/>
            <a:ext cx="10515600" cy="1968162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Paper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Reading</a:t>
            </a:r>
            <a:endParaRPr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31C53-2E70-1F43-9961-46FB2ECB5DFF}"/>
              </a:ext>
            </a:extLst>
          </p:cNvPr>
          <p:cNvSpPr txBox="1"/>
          <p:nvPr/>
        </p:nvSpPr>
        <p:spPr>
          <a:xfrm>
            <a:off x="5019473" y="406616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2019/12/5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4492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F6757E-6C2F-EC42-B140-84941997C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55" y="2391881"/>
            <a:ext cx="10515600" cy="21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12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2BDC3-6CF8-EE4B-8B72-EB6F76C2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10" y="17245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C26E8F4-6403-A341-9F1B-A00959FF9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1694" y="2588741"/>
            <a:ext cx="9681454" cy="29562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854CDF-B680-6B4C-9E8F-097602B63599}"/>
              </a:ext>
            </a:extLst>
          </p:cNvPr>
          <p:cNvSpPr txBox="1"/>
          <p:nvPr/>
        </p:nvSpPr>
        <p:spPr>
          <a:xfrm>
            <a:off x="688231" y="1263178"/>
            <a:ext cx="10283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</a:t>
            </a:r>
            <a:r>
              <a:rPr lang="en" altLang="zh-CN" sz="2000" dirty="0"/>
              <a:t>First, there is a major conflict between the enormous sample</a:t>
            </a:r>
            <a:r>
              <a:rPr lang="zh-CN" altLang="en-US" sz="2000" dirty="0"/>
              <a:t> </a:t>
            </a:r>
            <a:r>
              <a:rPr lang="en" altLang="zh-CN" sz="2000" dirty="0"/>
              <a:t>space and the limited capacity for subjective </a:t>
            </a:r>
            <a:r>
              <a:rPr lang="en" altLang="zh-CN" sz="2000" dirty="0" err="1"/>
              <a:t>QoE</a:t>
            </a:r>
            <a:r>
              <a:rPr lang="en" altLang="zh-CN" sz="2000" dirty="0"/>
              <a:t> measurements. </a:t>
            </a:r>
            <a:r>
              <a:rPr lang="zh-CN" altLang="en-US" sz="2000" dirty="0"/>
              <a:t> </a:t>
            </a:r>
            <a:r>
              <a:rPr lang="en-US" altLang="zh-CN" sz="2000" dirty="0"/>
              <a:t>(Argue</a:t>
            </a:r>
            <a:r>
              <a:rPr lang="zh-CN" altLang="en-US" sz="2000" dirty="0"/>
              <a:t> </a:t>
            </a:r>
            <a:r>
              <a:rPr lang="en-US" altLang="zh-CN" sz="2000" dirty="0"/>
              <a:t>Data-driven</a:t>
            </a:r>
            <a:r>
              <a:rPr lang="zh-CN" altLang="en-US" sz="2000" dirty="0"/>
              <a:t> </a:t>
            </a:r>
            <a:r>
              <a:rPr lang="en-US" altLang="zh-CN" sz="2000" dirty="0"/>
              <a:t>method).</a:t>
            </a:r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 </a:t>
            </a:r>
            <a:r>
              <a:rPr lang="en-US" altLang="zh-CN" sz="2000" dirty="0"/>
              <a:t>Second,</a:t>
            </a:r>
            <a:r>
              <a:rPr lang="zh-CN" altLang="en-US" sz="2000" dirty="0"/>
              <a:t> </a:t>
            </a:r>
            <a:r>
              <a:rPr lang="en" altLang="zh-CN" sz="2000" dirty="0"/>
              <a:t>the learning-based models assume that the training samples and testing samples come from the same distribution </a:t>
            </a:r>
          </a:p>
          <a:p>
            <a:endParaRPr lang="en" altLang="zh-CN" sz="2000" dirty="0"/>
          </a:p>
          <a:p>
            <a:endParaRPr kumimoji="1"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0508AF-822C-AE42-A1DF-4DA689587FD8}"/>
              </a:ext>
            </a:extLst>
          </p:cNvPr>
          <p:cNvSpPr/>
          <p:nvPr/>
        </p:nvSpPr>
        <p:spPr>
          <a:xfrm>
            <a:off x="1517513" y="5804718"/>
            <a:ext cx="8929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/>
              <a:t>Given a collection of subjective </a:t>
            </a:r>
            <a:r>
              <a:rPr lang="en" altLang="zh-CN" sz="2400" dirty="0" err="1"/>
              <a:t>QoE</a:t>
            </a:r>
            <a:r>
              <a:rPr lang="en" altLang="zh-CN" sz="2400" dirty="0"/>
              <a:t> studies, how do we make use of the knowledge in a principled and scalable manner</a:t>
            </a:r>
            <a:r>
              <a:rPr lang="en-US" altLang="zh-CN" sz="2400" dirty="0"/>
              <a:t>?</a:t>
            </a:r>
            <a:r>
              <a:rPr lang="en" altLang="zh-C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93104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AFB4E-0DCF-204D-842A-77E7C7A7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2" y="28605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FA1D27F-2E02-5A4B-AB4D-5951EBF27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636" y="2267035"/>
            <a:ext cx="2649977" cy="598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19870F-B268-E840-8702-939B74D2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92" y="2162151"/>
            <a:ext cx="5994400" cy="1384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A4038D-472F-A047-AF20-24DC48C83ACF}"/>
              </a:ext>
            </a:extLst>
          </p:cNvPr>
          <p:cNvSpPr txBox="1"/>
          <p:nvPr/>
        </p:nvSpPr>
        <p:spPr>
          <a:xfrm>
            <a:off x="2848986" y="4455268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  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not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well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studied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915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12625</TotalTime>
  <Words>2056</Words>
  <Application>Microsoft Macintosh PowerPoint</Application>
  <PresentationFormat>宽屏</PresentationFormat>
  <Paragraphs>346</Paragraphs>
  <Slides>105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3" baseType="lpstr">
      <vt:lpstr>等线</vt:lpstr>
      <vt:lpstr>等线 Light</vt:lpstr>
      <vt:lpstr>CMMI10</vt:lpstr>
      <vt:lpstr>CMR10</vt:lpstr>
      <vt:lpstr>NimbusRomNo9L</vt:lpstr>
      <vt:lpstr>Arial</vt:lpstr>
      <vt:lpstr>Wingdings</vt:lpstr>
      <vt:lpstr>Office 主题​​</vt:lpstr>
      <vt:lpstr>Optimizing the Video Streaming through Explicit QoE Analysis </vt:lpstr>
      <vt:lpstr>Motivation</vt:lpstr>
      <vt:lpstr>Motivation</vt:lpstr>
      <vt:lpstr>Optimizing the Video Streaming through Explicit QoE Analysis </vt:lpstr>
      <vt:lpstr>PowerPoint 演示文稿</vt:lpstr>
      <vt:lpstr>Motivation</vt:lpstr>
      <vt:lpstr>Metrics</vt:lpstr>
      <vt:lpstr>Insights</vt:lpstr>
      <vt:lpstr>Insights</vt:lpstr>
      <vt:lpstr>Results</vt:lpstr>
      <vt:lpstr>PowerPoint 演示文稿</vt:lpstr>
      <vt:lpstr>Motivation</vt:lpstr>
      <vt:lpstr>Design</vt:lpstr>
      <vt:lpstr>Design</vt:lpstr>
      <vt:lpstr>Results</vt:lpstr>
      <vt:lpstr>PowerPoint 演示文稿</vt:lpstr>
      <vt:lpstr>Design</vt:lpstr>
      <vt:lpstr>PowerPoint 演示文稿</vt:lpstr>
      <vt:lpstr>PowerPoint 演示文稿</vt:lpstr>
      <vt:lpstr>PowerPoint 演示文稿</vt:lpstr>
      <vt:lpstr>What’s the next</vt:lpstr>
      <vt:lpstr>PowerPoint 演示文稿</vt:lpstr>
      <vt:lpstr>Plan</vt:lpstr>
      <vt:lpstr>PowerPoint 演示文稿</vt:lpstr>
      <vt:lpstr>What I’ve done</vt:lpstr>
      <vt:lpstr>QoE-Aware User scheduling for CLS: A distributed approach</vt:lpstr>
      <vt:lpstr>Motivation</vt:lpstr>
      <vt:lpstr>Challenges</vt:lpstr>
      <vt:lpstr>Methods</vt:lpstr>
      <vt:lpstr>PowerPoint 演示文稿</vt:lpstr>
      <vt:lpstr>PowerPoint 演示文稿</vt:lpstr>
      <vt:lpstr>Motivation</vt:lpstr>
      <vt:lpstr>Challenges</vt:lpstr>
      <vt:lpstr>Method</vt:lpstr>
      <vt:lpstr>Scheduling: server-based (similar to E2E)</vt:lpstr>
      <vt:lpstr>PowerPoint 演示文稿</vt:lpstr>
      <vt:lpstr>Expectations:</vt:lpstr>
      <vt:lpstr>PowerPoint 演示文稿</vt:lpstr>
      <vt:lpstr>Outlines</vt:lpstr>
      <vt:lpstr>PowerPoint 演示文稿</vt:lpstr>
      <vt:lpstr>Motivation</vt:lpstr>
      <vt:lpstr>Method</vt:lpstr>
      <vt:lpstr>Fair-efficient reward</vt:lpstr>
      <vt:lpstr>Hiearchy</vt:lpstr>
      <vt:lpstr>Training</vt:lpstr>
      <vt:lpstr>Results</vt:lpstr>
      <vt:lpstr>PowerPoint 演示文稿</vt:lpstr>
      <vt:lpstr>Motivation</vt:lpstr>
      <vt:lpstr>Background</vt:lpstr>
      <vt:lpstr>Method</vt:lpstr>
      <vt:lpstr>QMIX-based structure</vt:lpstr>
      <vt:lpstr>Loss function definition</vt:lpstr>
      <vt:lpstr>Variation-based communication protocal</vt:lpstr>
      <vt:lpstr>Results</vt:lpstr>
      <vt:lpstr>PowerPoint 演示文稿</vt:lpstr>
      <vt:lpstr>Motivation</vt:lpstr>
      <vt:lpstr>Method</vt:lpstr>
      <vt:lpstr>HOOF</vt:lpstr>
      <vt:lpstr>Results</vt:lpstr>
      <vt:lpstr>PowerPoint 演示文稿</vt:lpstr>
      <vt:lpstr>Motivation</vt:lpstr>
      <vt:lpstr>Method</vt:lpstr>
      <vt:lpstr>Policy continuation</vt:lpstr>
      <vt:lpstr>Hindsight inverse dynamics (HID)</vt:lpstr>
      <vt:lpstr>Multi-step HID</vt:lpstr>
      <vt:lpstr>Test</vt:lpstr>
      <vt:lpstr>Combining PCHID with other RL</vt:lpstr>
      <vt:lpstr>Results</vt:lpstr>
      <vt:lpstr>Thoughts</vt:lpstr>
      <vt:lpstr>PowerPoint 演示文稿</vt:lpstr>
      <vt:lpstr>Motivation</vt:lpstr>
      <vt:lpstr>Background</vt:lpstr>
      <vt:lpstr>Method</vt:lpstr>
      <vt:lpstr>Solve the above:</vt:lpstr>
      <vt:lpstr>Results</vt:lpstr>
      <vt:lpstr>Fast-forward</vt:lpstr>
      <vt:lpstr>Intro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Future of RL (from Kartia)</vt:lpstr>
      <vt:lpstr>Sutton</vt:lpstr>
      <vt:lpstr>DaLao</vt:lpstr>
      <vt:lpstr>HuiChang</vt:lpstr>
      <vt:lpstr>Chi</vt:lpstr>
      <vt:lpstr>PowerPoint 演示文稿</vt:lpstr>
      <vt:lpstr>Thoughts</vt:lpstr>
      <vt:lpstr>NOSSDAV’20</vt:lpstr>
      <vt:lpstr>Multi-agent DASH</vt:lpstr>
      <vt:lpstr>Settings</vt:lpstr>
      <vt:lpstr>Bandwidth estimation</vt:lpstr>
      <vt:lpstr>PowerPoint 演示文稿</vt:lpstr>
      <vt:lpstr>PowerPoint 演示文稿</vt:lpstr>
      <vt:lpstr>Motivation</vt:lpstr>
      <vt:lpstr>Methods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the Delivery through Explicit QoE Analysis </dc:title>
  <dc:creator>Zhang Ricky</dc:creator>
  <cp:lastModifiedBy>Zhang Ricky</cp:lastModifiedBy>
  <cp:revision>119</cp:revision>
  <dcterms:created xsi:type="dcterms:W3CDTF">2019-09-24T04:44:47Z</dcterms:created>
  <dcterms:modified xsi:type="dcterms:W3CDTF">2019-12-27T02:18:06Z</dcterms:modified>
</cp:coreProperties>
</file>